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71" r:id="rId3"/>
    <p:sldId id="372" r:id="rId4"/>
    <p:sldId id="362" r:id="rId5"/>
    <p:sldId id="356" r:id="rId6"/>
    <p:sldId id="363" r:id="rId7"/>
    <p:sldId id="364" r:id="rId8"/>
    <p:sldId id="365" r:id="rId9"/>
    <p:sldId id="366" r:id="rId10"/>
    <p:sldId id="367" r:id="rId11"/>
    <p:sldId id="368" r:id="rId12"/>
    <p:sldId id="361" r:id="rId13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42" d="100"/>
          <a:sy n="142" d="100"/>
        </p:scale>
        <p:origin x="-120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9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9-4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На рисунке – схема дорог, связывающих города А, Б, В, Г, Д, Е, Ж, 3, И, К и Л. По каждой дороге можно двигаться только в одном направлении, указанном стрелкой. Сколько существует различных путей из города А в город Л, проходящих через город Г?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87575" y="3674517"/>
            <a:ext cx="85880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</a:t>
            </a:r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По условию задачи нужно найти только пути, проходящие через город Г. </a:t>
            </a:r>
            <a:endParaRPr lang="ru-RU" sz="14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Поэтому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нужно вычеркнуть на схеме те стрелки пути, которые не идут через вершину Г.</a:t>
            </a:r>
          </a:p>
        </p:txBody>
      </p:sp>
      <p:grpSp>
        <p:nvGrpSpPr>
          <p:cNvPr id="99" name="Полотно 369"/>
          <p:cNvGrpSpPr/>
          <p:nvPr/>
        </p:nvGrpSpPr>
        <p:grpSpPr>
          <a:xfrm>
            <a:off x="394439" y="1322156"/>
            <a:ext cx="4599940" cy="2249805"/>
            <a:chOff x="0" y="0"/>
            <a:chExt cx="4599940" cy="2249805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0" y="0"/>
              <a:ext cx="4599940" cy="2249805"/>
            </a:xfrm>
            <a:prstGeom prst="rect">
              <a:avLst/>
            </a:prstGeom>
          </p:spPr>
        </p:sp>
        <p:sp>
          <p:nvSpPr>
            <p:cNvPr id="101" name="Овал 100"/>
            <p:cNvSpPr/>
            <p:nvPr/>
          </p:nvSpPr>
          <p:spPr>
            <a:xfrm>
              <a:off x="317410" y="10873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02" name="Прямая со стрелкой 101"/>
            <p:cNvCxnSpPr>
              <a:stCxn id="101" idx="6"/>
              <a:endCxn id="229" idx="2"/>
            </p:cNvCxnSpPr>
            <p:nvPr/>
          </p:nvCxnSpPr>
          <p:spPr>
            <a:xfrm>
              <a:off x="396280" y="1126761"/>
              <a:ext cx="854179" cy="25297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03" name="Прямая со стрелкой 102"/>
            <p:cNvCxnSpPr/>
            <p:nvPr/>
          </p:nvCxnSpPr>
          <p:spPr>
            <a:xfrm>
              <a:off x="372030" y="1149676"/>
              <a:ext cx="513060" cy="64770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04" name="Овал 103"/>
            <p:cNvSpPr/>
            <p:nvPr/>
          </p:nvSpPr>
          <p:spPr>
            <a:xfrm>
              <a:off x="1250459" y="81528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05" name="Прямая со стрелкой 104"/>
            <p:cNvCxnSpPr>
              <a:stCxn id="229" idx="5"/>
              <a:endCxn id="113" idx="1"/>
            </p:cNvCxnSpPr>
            <p:nvPr/>
          </p:nvCxnSpPr>
          <p:spPr>
            <a:xfrm>
              <a:off x="1317779" y="1407616"/>
              <a:ext cx="602361" cy="38341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06" name="Овал 105"/>
            <p:cNvSpPr/>
            <p:nvPr/>
          </p:nvSpPr>
          <p:spPr>
            <a:xfrm>
              <a:off x="2494490" y="110684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07" name="Прямая со стрелкой 106"/>
            <p:cNvCxnSpPr/>
            <p:nvPr/>
          </p:nvCxnSpPr>
          <p:spPr>
            <a:xfrm>
              <a:off x="2573360" y="1146276"/>
              <a:ext cx="822983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08" name="Овал 107"/>
            <p:cNvSpPr/>
            <p:nvPr/>
          </p:nvSpPr>
          <p:spPr>
            <a:xfrm>
              <a:off x="3396343" y="110684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8735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19149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Овал 110"/>
            <p:cNvSpPr/>
            <p:nvPr/>
          </p:nvSpPr>
          <p:spPr>
            <a:xfrm>
              <a:off x="3051590" y="3761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Овал 111"/>
            <p:cNvSpPr/>
            <p:nvPr/>
          </p:nvSpPr>
          <p:spPr>
            <a:xfrm>
              <a:off x="873540" y="17858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1908590" y="17794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3032540" y="1760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09" name="Прямая со стрелкой 208"/>
            <p:cNvCxnSpPr/>
            <p:nvPr/>
          </p:nvCxnSpPr>
          <p:spPr>
            <a:xfrm flipV="1">
              <a:off x="384730" y="442296"/>
              <a:ext cx="523320" cy="6565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10" name="Прямая со стрелкой 209"/>
            <p:cNvCxnSpPr>
              <a:stCxn id="104" idx="7"/>
              <a:endCxn id="110" idx="3"/>
            </p:cNvCxnSpPr>
            <p:nvPr/>
          </p:nvCxnSpPr>
          <p:spPr>
            <a:xfrm flipV="1">
              <a:off x="1317779" y="430746"/>
              <a:ext cx="608711" cy="39608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11" name="Прямая со стрелкой 210"/>
            <p:cNvCxnSpPr/>
            <p:nvPr/>
          </p:nvCxnSpPr>
          <p:spPr>
            <a:xfrm>
              <a:off x="952410" y="402861"/>
              <a:ext cx="967910" cy="4503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12" name="Прямая со стрелкой 211"/>
            <p:cNvCxnSpPr/>
            <p:nvPr/>
          </p:nvCxnSpPr>
          <p:spPr>
            <a:xfrm>
              <a:off x="1993810" y="407364"/>
              <a:ext cx="1057780" cy="15882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13" name="Прямая со стрелкой 212"/>
            <p:cNvCxnSpPr/>
            <p:nvPr/>
          </p:nvCxnSpPr>
          <p:spPr>
            <a:xfrm flipV="1">
              <a:off x="396280" y="854716"/>
              <a:ext cx="854179" cy="2720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14" name="Прямая со стрелкой 213"/>
            <p:cNvCxnSpPr>
              <a:stCxn id="113" idx="0"/>
              <a:endCxn id="106" idx="4"/>
            </p:cNvCxnSpPr>
            <p:nvPr/>
          </p:nvCxnSpPr>
          <p:spPr>
            <a:xfrm flipV="1">
              <a:off x="1948025" y="1185711"/>
              <a:ext cx="585900" cy="59376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15" name="Прямая со стрелкой 214"/>
            <p:cNvCxnSpPr/>
            <p:nvPr/>
          </p:nvCxnSpPr>
          <p:spPr>
            <a:xfrm>
              <a:off x="3118910" y="443446"/>
              <a:ext cx="316868" cy="66339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16" name="Прямая со стрелкой 215"/>
            <p:cNvCxnSpPr/>
            <p:nvPr/>
          </p:nvCxnSpPr>
          <p:spPr>
            <a:xfrm flipV="1">
              <a:off x="901700" y="1819990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17" name="Прямая со стрелкой 216"/>
            <p:cNvCxnSpPr/>
            <p:nvPr/>
          </p:nvCxnSpPr>
          <p:spPr>
            <a:xfrm flipV="1">
              <a:off x="1996390" y="1799861"/>
              <a:ext cx="1036150" cy="20129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18" name="Прямая со стрелкой 217"/>
            <p:cNvCxnSpPr>
              <a:stCxn id="114" idx="7"/>
              <a:endCxn id="108" idx="4"/>
            </p:cNvCxnSpPr>
            <p:nvPr/>
          </p:nvCxnSpPr>
          <p:spPr>
            <a:xfrm flipV="1">
              <a:off x="3099860" y="1185711"/>
              <a:ext cx="335918" cy="58626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219" name="Поле 354"/>
            <p:cNvSpPr txBox="1"/>
            <p:nvPr/>
          </p:nvSpPr>
          <p:spPr>
            <a:xfrm>
              <a:off x="0" y="866591"/>
              <a:ext cx="47501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А</a:t>
              </a:r>
            </a:p>
          </p:txBody>
        </p:sp>
        <p:sp>
          <p:nvSpPr>
            <p:cNvPr id="220" name="Поле 355"/>
            <p:cNvSpPr txBox="1"/>
            <p:nvPr/>
          </p:nvSpPr>
          <p:spPr>
            <a:xfrm>
              <a:off x="813424" y="86116"/>
              <a:ext cx="39728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Б</a:t>
              </a:r>
            </a:p>
          </p:txBody>
        </p:sp>
        <p:sp>
          <p:nvSpPr>
            <p:cNvPr id="221" name="Поле 356"/>
            <p:cNvSpPr txBox="1"/>
            <p:nvPr/>
          </p:nvSpPr>
          <p:spPr>
            <a:xfrm>
              <a:off x="1845629" y="74240"/>
              <a:ext cx="424467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Е</a:t>
              </a:r>
            </a:p>
          </p:txBody>
        </p:sp>
        <p:sp>
          <p:nvSpPr>
            <p:cNvPr id="222" name="Поле 357"/>
            <p:cNvSpPr txBox="1"/>
            <p:nvPr/>
          </p:nvSpPr>
          <p:spPr>
            <a:xfrm>
              <a:off x="3020614" y="86772"/>
              <a:ext cx="41516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И</a:t>
              </a:r>
            </a:p>
          </p:txBody>
        </p:sp>
        <p:sp>
          <p:nvSpPr>
            <p:cNvPr id="223" name="Поле 358"/>
            <p:cNvSpPr txBox="1"/>
            <p:nvPr/>
          </p:nvSpPr>
          <p:spPr>
            <a:xfrm>
              <a:off x="1412481" y="694727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В</a:t>
              </a:r>
            </a:p>
          </p:txBody>
        </p:sp>
        <p:sp>
          <p:nvSpPr>
            <p:cNvPr id="224" name="Поле 359"/>
            <p:cNvSpPr txBox="1"/>
            <p:nvPr/>
          </p:nvSpPr>
          <p:spPr>
            <a:xfrm>
              <a:off x="2538604" y="916706"/>
              <a:ext cx="398514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З</a:t>
              </a:r>
            </a:p>
          </p:txBody>
        </p:sp>
        <p:sp>
          <p:nvSpPr>
            <p:cNvPr id="225" name="Поле 360"/>
            <p:cNvSpPr txBox="1"/>
            <p:nvPr/>
          </p:nvSpPr>
          <p:spPr>
            <a:xfrm>
              <a:off x="3515096" y="1008775"/>
              <a:ext cx="506215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Л</a:t>
              </a:r>
            </a:p>
          </p:txBody>
        </p:sp>
        <p:sp>
          <p:nvSpPr>
            <p:cNvPr id="226" name="Поле 361"/>
            <p:cNvSpPr txBox="1"/>
            <p:nvPr/>
          </p:nvSpPr>
          <p:spPr>
            <a:xfrm>
              <a:off x="813424" y="1875346"/>
              <a:ext cx="476470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Д</a:t>
              </a:r>
            </a:p>
          </p:txBody>
        </p:sp>
        <p:sp>
          <p:nvSpPr>
            <p:cNvPr id="227" name="Поле 362"/>
            <p:cNvSpPr txBox="1"/>
            <p:nvPr/>
          </p:nvSpPr>
          <p:spPr>
            <a:xfrm>
              <a:off x="1845630" y="1874092"/>
              <a:ext cx="4938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Ж</a:t>
              </a:r>
            </a:p>
          </p:txBody>
        </p:sp>
        <p:sp>
          <p:nvSpPr>
            <p:cNvPr id="228" name="Поле 363"/>
            <p:cNvSpPr txBox="1"/>
            <p:nvPr/>
          </p:nvSpPr>
          <p:spPr>
            <a:xfrm>
              <a:off x="2971325" y="1859830"/>
              <a:ext cx="42501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К</a:t>
              </a:r>
            </a:p>
          </p:txBody>
        </p:sp>
        <p:sp>
          <p:nvSpPr>
            <p:cNvPr id="229" name="Овал 228"/>
            <p:cNvSpPr/>
            <p:nvPr/>
          </p:nvSpPr>
          <p:spPr>
            <a:xfrm>
              <a:off x="1250459" y="134029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30" name="Прямая со стрелкой 229"/>
            <p:cNvCxnSpPr/>
            <p:nvPr/>
          </p:nvCxnSpPr>
          <p:spPr>
            <a:xfrm>
              <a:off x="940860" y="442296"/>
              <a:ext cx="321149" cy="38453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31" name="Прямая со стрелкой 230"/>
            <p:cNvCxnSpPr>
              <a:stCxn id="104" idx="4"/>
              <a:endCxn id="229" idx="0"/>
            </p:cNvCxnSpPr>
            <p:nvPr/>
          </p:nvCxnSpPr>
          <p:spPr>
            <a:xfrm>
              <a:off x="1289894" y="894151"/>
              <a:ext cx="0" cy="4461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32" name="Прямая со стрелкой 231"/>
            <p:cNvCxnSpPr/>
            <p:nvPr/>
          </p:nvCxnSpPr>
          <p:spPr>
            <a:xfrm>
              <a:off x="1996390" y="423246"/>
              <a:ext cx="1411503" cy="6951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233" name="Поле 368"/>
            <p:cNvSpPr txBox="1"/>
            <p:nvPr/>
          </p:nvSpPr>
          <p:spPr>
            <a:xfrm>
              <a:off x="1301770" y="1116971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Г</a:t>
              </a:r>
            </a:p>
          </p:txBody>
        </p:sp>
        <p:cxnSp>
          <p:nvCxnSpPr>
            <p:cNvPr id="234" name="Прямая со стрелкой 233"/>
            <p:cNvCxnSpPr>
              <a:stCxn id="112" idx="7"/>
              <a:endCxn id="229" idx="3"/>
            </p:cNvCxnSpPr>
            <p:nvPr/>
          </p:nvCxnSpPr>
          <p:spPr>
            <a:xfrm flipV="1">
              <a:off x="940860" y="1407616"/>
              <a:ext cx="321149" cy="38976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35" name="Прямая со стрелкой 234"/>
            <p:cNvCxnSpPr>
              <a:stCxn id="229" idx="6"/>
              <a:endCxn id="106" idx="3"/>
            </p:cNvCxnSpPr>
            <p:nvPr/>
          </p:nvCxnSpPr>
          <p:spPr>
            <a:xfrm flipV="1">
              <a:off x="1329329" y="1174161"/>
              <a:ext cx="1176711" cy="20557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36" name="Прямая со стрелкой 235"/>
            <p:cNvCxnSpPr>
              <a:stCxn id="104" idx="6"/>
              <a:endCxn id="106" idx="2"/>
            </p:cNvCxnSpPr>
            <p:nvPr/>
          </p:nvCxnSpPr>
          <p:spPr>
            <a:xfrm>
              <a:off x="1329329" y="854716"/>
              <a:ext cx="1165161" cy="29156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37" name="Прямая со стрелкой 236"/>
            <p:cNvCxnSpPr>
              <a:stCxn id="113" idx="7"/>
              <a:endCxn id="108" idx="3"/>
            </p:cNvCxnSpPr>
            <p:nvPr/>
          </p:nvCxnSpPr>
          <p:spPr>
            <a:xfrm flipV="1">
              <a:off x="1975910" y="1174161"/>
              <a:ext cx="1431983" cy="61686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</p:grpSp>
      <p:grpSp>
        <p:nvGrpSpPr>
          <p:cNvPr id="238" name="Полотно 417"/>
          <p:cNvGrpSpPr/>
          <p:nvPr/>
        </p:nvGrpSpPr>
        <p:grpSpPr>
          <a:xfrm>
            <a:off x="4472560" y="1396396"/>
            <a:ext cx="4599940" cy="2249805"/>
            <a:chOff x="0" y="0"/>
            <a:chExt cx="4599940" cy="2249805"/>
          </a:xfrm>
        </p:grpSpPr>
        <p:sp>
          <p:nvSpPr>
            <p:cNvPr id="239" name="Прямоугольник 238"/>
            <p:cNvSpPr/>
            <p:nvPr/>
          </p:nvSpPr>
          <p:spPr>
            <a:xfrm>
              <a:off x="0" y="0"/>
              <a:ext cx="4599940" cy="2249805"/>
            </a:xfrm>
            <a:prstGeom prst="rect">
              <a:avLst/>
            </a:prstGeom>
          </p:spPr>
        </p:sp>
        <p:sp>
          <p:nvSpPr>
            <p:cNvPr id="240" name="Овал 239"/>
            <p:cNvSpPr/>
            <p:nvPr/>
          </p:nvSpPr>
          <p:spPr>
            <a:xfrm>
              <a:off x="317410" y="10873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41" name="Прямая со стрелкой 240"/>
            <p:cNvCxnSpPr/>
            <p:nvPr/>
          </p:nvCxnSpPr>
          <p:spPr>
            <a:xfrm>
              <a:off x="396280" y="1126761"/>
              <a:ext cx="854179" cy="25297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42" name="Прямая со стрелкой 241"/>
            <p:cNvCxnSpPr/>
            <p:nvPr/>
          </p:nvCxnSpPr>
          <p:spPr>
            <a:xfrm>
              <a:off x="372030" y="1149676"/>
              <a:ext cx="513060" cy="64770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243" name="Овал 242"/>
            <p:cNvSpPr/>
            <p:nvPr/>
          </p:nvSpPr>
          <p:spPr>
            <a:xfrm>
              <a:off x="1250459" y="81528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44" name="Прямая со стрелкой 243"/>
            <p:cNvCxnSpPr/>
            <p:nvPr/>
          </p:nvCxnSpPr>
          <p:spPr>
            <a:xfrm>
              <a:off x="1317779" y="1407616"/>
              <a:ext cx="602361" cy="38341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245" name="Овал 244"/>
            <p:cNvSpPr/>
            <p:nvPr/>
          </p:nvSpPr>
          <p:spPr>
            <a:xfrm>
              <a:off x="2494490" y="110684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46" name="Прямая со стрелкой 245"/>
            <p:cNvCxnSpPr/>
            <p:nvPr/>
          </p:nvCxnSpPr>
          <p:spPr>
            <a:xfrm>
              <a:off x="2573360" y="1146276"/>
              <a:ext cx="822983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247" name="Овал 246"/>
            <p:cNvSpPr/>
            <p:nvPr/>
          </p:nvSpPr>
          <p:spPr>
            <a:xfrm>
              <a:off x="3396343" y="110684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Овал 247"/>
            <p:cNvSpPr/>
            <p:nvPr/>
          </p:nvSpPr>
          <p:spPr>
            <a:xfrm>
              <a:off x="8735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Овал 248"/>
            <p:cNvSpPr/>
            <p:nvPr/>
          </p:nvSpPr>
          <p:spPr>
            <a:xfrm>
              <a:off x="19149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Овал 249"/>
            <p:cNvSpPr/>
            <p:nvPr/>
          </p:nvSpPr>
          <p:spPr>
            <a:xfrm>
              <a:off x="3051590" y="3761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Овал 250"/>
            <p:cNvSpPr/>
            <p:nvPr/>
          </p:nvSpPr>
          <p:spPr>
            <a:xfrm>
              <a:off x="873540" y="17858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Овал 251"/>
            <p:cNvSpPr/>
            <p:nvPr/>
          </p:nvSpPr>
          <p:spPr>
            <a:xfrm>
              <a:off x="1908590" y="17794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Овал 252"/>
            <p:cNvSpPr/>
            <p:nvPr/>
          </p:nvSpPr>
          <p:spPr>
            <a:xfrm>
              <a:off x="3032540" y="1760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54" name="Прямая со стрелкой 253"/>
            <p:cNvCxnSpPr/>
            <p:nvPr/>
          </p:nvCxnSpPr>
          <p:spPr>
            <a:xfrm flipV="1">
              <a:off x="384730" y="442296"/>
              <a:ext cx="523320" cy="6565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55" name="Прямая со стрелкой 254"/>
            <p:cNvCxnSpPr/>
            <p:nvPr/>
          </p:nvCxnSpPr>
          <p:spPr>
            <a:xfrm flipV="1">
              <a:off x="1317779" y="430746"/>
              <a:ext cx="608711" cy="39608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56" name="Прямая со стрелкой 255"/>
            <p:cNvCxnSpPr/>
            <p:nvPr/>
          </p:nvCxnSpPr>
          <p:spPr>
            <a:xfrm>
              <a:off x="952410" y="402861"/>
              <a:ext cx="967910" cy="4503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57" name="Прямая со стрелкой 256"/>
            <p:cNvCxnSpPr/>
            <p:nvPr/>
          </p:nvCxnSpPr>
          <p:spPr>
            <a:xfrm>
              <a:off x="1993810" y="407364"/>
              <a:ext cx="1057780" cy="15882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58" name="Прямая со стрелкой 257"/>
            <p:cNvCxnSpPr/>
            <p:nvPr/>
          </p:nvCxnSpPr>
          <p:spPr>
            <a:xfrm flipV="1">
              <a:off x="396280" y="854716"/>
              <a:ext cx="854179" cy="2720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59" name="Прямая со стрелкой 258"/>
            <p:cNvCxnSpPr/>
            <p:nvPr/>
          </p:nvCxnSpPr>
          <p:spPr>
            <a:xfrm flipV="1">
              <a:off x="1948025" y="1185711"/>
              <a:ext cx="585900" cy="59376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60" name="Прямая со стрелкой 259"/>
            <p:cNvCxnSpPr/>
            <p:nvPr/>
          </p:nvCxnSpPr>
          <p:spPr>
            <a:xfrm>
              <a:off x="3118910" y="443446"/>
              <a:ext cx="316868" cy="66339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61" name="Прямая со стрелкой 260"/>
            <p:cNvCxnSpPr/>
            <p:nvPr/>
          </p:nvCxnSpPr>
          <p:spPr>
            <a:xfrm flipV="1">
              <a:off x="901700" y="1819990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62" name="Прямая со стрелкой 261"/>
            <p:cNvCxnSpPr/>
            <p:nvPr/>
          </p:nvCxnSpPr>
          <p:spPr>
            <a:xfrm flipV="1">
              <a:off x="1996390" y="1799861"/>
              <a:ext cx="1036150" cy="20129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63" name="Прямая со стрелкой 262"/>
            <p:cNvCxnSpPr/>
            <p:nvPr/>
          </p:nvCxnSpPr>
          <p:spPr>
            <a:xfrm flipV="1">
              <a:off x="3099860" y="1185711"/>
              <a:ext cx="335918" cy="58626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264" name="Поле 398"/>
            <p:cNvSpPr txBox="1"/>
            <p:nvPr/>
          </p:nvSpPr>
          <p:spPr>
            <a:xfrm>
              <a:off x="0" y="866591"/>
              <a:ext cx="47501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А</a:t>
              </a:r>
            </a:p>
          </p:txBody>
        </p:sp>
        <p:sp>
          <p:nvSpPr>
            <p:cNvPr id="265" name="Поле 399"/>
            <p:cNvSpPr txBox="1"/>
            <p:nvPr/>
          </p:nvSpPr>
          <p:spPr>
            <a:xfrm>
              <a:off x="813424" y="86116"/>
              <a:ext cx="39728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Б</a:t>
              </a:r>
            </a:p>
          </p:txBody>
        </p:sp>
        <p:sp>
          <p:nvSpPr>
            <p:cNvPr id="266" name="Поле 400"/>
            <p:cNvSpPr txBox="1"/>
            <p:nvPr/>
          </p:nvSpPr>
          <p:spPr>
            <a:xfrm>
              <a:off x="1845629" y="74240"/>
              <a:ext cx="424467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Е</a:t>
              </a:r>
            </a:p>
          </p:txBody>
        </p:sp>
        <p:sp>
          <p:nvSpPr>
            <p:cNvPr id="267" name="Поле 401"/>
            <p:cNvSpPr txBox="1"/>
            <p:nvPr/>
          </p:nvSpPr>
          <p:spPr>
            <a:xfrm>
              <a:off x="3020614" y="86772"/>
              <a:ext cx="41516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И</a:t>
              </a:r>
            </a:p>
          </p:txBody>
        </p:sp>
        <p:sp>
          <p:nvSpPr>
            <p:cNvPr id="268" name="Поле 402"/>
            <p:cNvSpPr txBox="1"/>
            <p:nvPr/>
          </p:nvSpPr>
          <p:spPr>
            <a:xfrm>
              <a:off x="1412481" y="694727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В</a:t>
              </a:r>
            </a:p>
          </p:txBody>
        </p:sp>
        <p:sp>
          <p:nvSpPr>
            <p:cNvPr id="269" name="Поле 403"/>
            <p:cNvSpPr txBox="1"/>
            <p:nvPr/>
          </p:nvSpPr>
          <p:spPr>
            <a:xfrm>
              <a:off x="2538604" y="916706"/>
              <a:ext cx="398514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З</a:t>
              </a:r>
            </a:p>
          </p:txBody>
        </p:sp>
        <p:sp>
          <p:nvSpPr>
            <p:cNvPr id="270" name="Поле 404"/>
            <p:cNvSpPr txBox="1"/>
            <p:nvPr/>
          </p:nvSpPr>
          <p:spPr>
            <a:xfrm>
              <a:off x="3515096" y="1008775"/>
              <a:ext cx="506215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Л</a:t>
              </a:r>
            </a:p>
          </p:txBody>
        </p:sp>
        <p:sp>
          <p:nvSpPr>
            <p:cNvPr id="271" name="Поле 405"/>
            <p:cNvSpPr txBox="1"/>
            <p:nvPr/>
          </p:nvSpPr>
          <p:spPr>
            <a:xfrm>
              <a:off x="813424" y="1875346"/>
              <a:ext cx="476470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Д</a:t>
              </a:r>
            </a:p>
          </p:txBody>
        </p:sp>
        <p:sp>
          <p:nvSpPr>
            <p:cNvPr id="272" name="Поле 406"/>
            <p:cNvSpPr txBox="1"/>
            <p:nvPr/>
          </p:nvSpPr>
          <p:spPr>
            <a:xfrm>
              <a:off x="1845630" y="1874092"/>
              <a:ext cx="4938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Ж</a:t>
              </a:r>
            </a:p>
          </p:txBody>
        </p:sp>
        <p:sp>
          <p:nvSpPr>
            <p:cNvPr id="273" name="Поле 407"/>
            <p:cNvSpPr txBox="1"/>
            <p:nvPr/>
          </p:nvSpPr>
          <p:spPr>
            <a:xfrm>
              <a:off x="2971325" y="1859830"/>
              <a:ext cx="42501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К</a:t>
              </a:r>
            </a:p>
          </p:txBody>
        </p:sp>
        <p:sp>
          <p:nvSpPr>
            <p:cNvPr id="274" name="Овал 273"/>
            <p:cNvSpPr/>
            <p:nvPr/>
          </p:nvSpPr>
          <p:spPr>
            <a:xfrm>
              <a:off x="1250459" y="134029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75" name="Прямая со стрелкой 274"/>
            <p:cNvCxnSpPr/>
            <p:nvPr/>
          </p:nvCxnSpPr>
          <p:spPr>
            <a:xfrm>
              <a:off x="940860" y="442296"/>
              <a:ext cx="321149" cy="38453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76" name="Прямая со стрелкой 275"/>
            <p:cNvCxnSpPr/>
            <p:nvPr/>
          </p:nvCxnSpPr>
          <p:spPr>
            <a:xfrm>
              <a:off x="1289894" y="894151"/>
              <a:ext cx="0" cy="4461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77" name="Прямая со стрелкой 276"/>
            <p:cNvCxnSpPr/>
            <p:nvPr/>
          </p:nvCxnSpPr>
          <p:spPr>
            <a:xfrm>
              <a:off x="1996390" y="423246"/>
              <a:ext cx="1411503" cy="6951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278" name="Поле 412"/>
            <p:cNvSpPr txBox="1"/>
            <p:nvPr/>
          </p:nvSpPr>
          <p:spPr>
            <a:xfrm>
              <a:off x="1301770" y="1116971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Г</a:t>
              </a:r>
            </a:p>
          </p:txBody>
        </p:sp>
        <p:cxnSp>
          <p:nvCxnSpPr>
            <p:cNvPr id="279" name="Прямая со стрелкой 278"/>
            <p:cNvCxnSpPr/>
            <p:nvPr/>
          </p:nvCxnSpPr>
          <p:spPr>
            <a:xfrm flipV="1">
              <a:off x="940860" y="1407616"/>
              <a:ext cx="321149" cy="38976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80" name="Прямая со стрелкой 279"/>
            <p:cNvCxnSpPr/>
            <p:nvPr/>
          </p:nvCxnSpPr>
          <p:spPr>
            <a:xfrm flipV="1">
              <a:off x="1329329" y="1174161"/>
              <a:ext cx="1176711" cy="20557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81" name="Прямая со стрелкой 280"/>
            <p:cNvCxnSpPr/>
            <p:nvPr/>
          </p:nvCxnSpPr>
          <p:spPr>
            <a:xfrm>
              <a:off x="1329329" y="854716"/>
              <a:ext cx="1165161" cy="29156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82" name="Прямая со стрелкой 281"/>
            <p:cNvCxnSpPr/>
            <p:nvPr/>
          </p:nvCxnSpPr>
          <p:spPr>
            <a:xfrm flipV="1">
              <a:off x="1975910" y="1174161"/>
              <a:ext cx="1431983" cy="61686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83" name="Прямая соединительная линия 282"/>
            <p:cNvCxnSpPr/>
            <p:nvPr/>
          </p:nvCxnSpPr>
          <p:spPr>
            <a:xfrm>
              <a:off x="1329329" y="337307"/>
              <a:ext cx="0" cy="149581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84" name="Прямая соединительная линия 283"/>
            <p:cNvCxnSpPr/>
            <p:nvPr/>
          </p:nvCxnSpPr>
          <p:spPr>
            <a:xfrm>
              <a:off x="1411774" y="337307"/>
              <a:ext cx="0" cy="149581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85" name="Прямая соединительная линия 284"/>
            <p:cNvCxnSpPr/>
            <p:nvPr/>
          </p:nvCxnSpPr>
          <p:spPr>
            <a:xfrm>
              <a:off x="2490915" y="347304"/>
              <a:ext cx="0" cy="149581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86" name="Прямая соединительная линия 285"/>
            <p:cNvCxnSpPr/>
            <p:nvPr/>
          </p:nvCxnSpPr>
          <p:spPr>
            <a:xfrm>
              <a:off x="2573360" y="347304"/>
              <a:ext cx="0" cy="149581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87" name="Прямая соединительная линия 286"/>
            <p:cNvCxnSpPr/>
            <p:nvPr/>
          </p:nvCxnSpPr>
          <p:spPr>
            <a:xfrm>
              <a:off x="1338326" y="1760426"/>
              <a:ext cx="0" cy="149581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88" name="Прямая соединительная линия 287"/>
            <p:cNvCxnSpPr/>
            <p:nvPr/>
          </p:nvCxnSpPr>
          <p:spPr>
            <a:xfrm>
              <a:off x="1420771" y="1760426"/>
              <a:ext cx="0" cy="149581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89" name="Прямая соединительная линия 288"/>
            <p:cNvCxnSpPr/>
            <p:nvPr/>
          </p:nvCxnSpPr>
          <p:spPr>
            <a:xfrm>
              <a:off x="1650670" y="496885"/>
              <a:ext cx="104278" cy="154400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90" name="Прямая соединительная линия 289"/>
            <p:cNvCxnSpPr/>
            <p:nvPr/>
          </p:nvCxnSpPr>
          <p:spPr>
            <a:xfrm>
              <a:off x="1585356" y="540327"/>
              <a:ext cx="104278" cy="154400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91" name="Прямая соединительная линия 290"/>
            <p:cNvCxnSpPr/>
            <p:nvPr/>
          </p:nvCxnSpPr>
          <p:spPr>
            <a:xfrm flipH="1">
              <a:off x="1797879" y="900723"/>
              <a:ext cx="56038" cy="165060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92" name="Прямая соединительная линия 291"/>
            <p:cNvCxnSpPr/>
            <p:nvPr/>
          </p:nvCxnSpPr>
          <p:spPr>
            <a:xfrm flipH="1">
              <a:off x="1881343" y="923771"/>
              <a:ext cx="56038" cy="165060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93" name="Прямая соединительная линия 292"/>
            <p:cNvCxnSpPr/>
            <p:nvPr/>
          </p:nvCxnSpPr>
          <p:spPr>
            <a:xfrm flipH="1">
              <a:off x="2538605" y="645347"/>
              <a:ext cx="91780" cy="163996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94" name="Прямая соединительная линия 293"/>
            <p:cNvCxnSpPr/>
            <p:nvPr/>
          </p:nvCxnSpPr>
          <p:spPr>
            <a:xfrm flipH="1">
              <a:off x="2608986" y="680649"/>
              <a:ext cx="91780" cy="163996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95" name="Прямая соединительная линия 294"/>
            <p:cNvCxnSpPr/>
            <p:nvPr/>
          </p:nvCxnSpPr>
          <p:spPr>
            <a:xfrm flipH="1">
              <a:off x="3134268" y="611579"/>
              <a:ext cx="167072" cy="92744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96" name="Прямая соединительная линия 295"/>
            <p:cNvCxnSpPr/>
            <p:nvPr/>
          </p:nvCxnSpPr>
          <p:spPr>
            <a:xfrm flipH="1">
              <a:off x="3175832" y="692868"/>
              <a:ext cx="167072" cy="92744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46711204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9-4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6561" y="4494119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16.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8222" y="1851670"/>
            <a:ext cx="8531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Вершина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Л – три входящих стрелки с числами 8, 4 и 4, всего 8 + 4 + 4 = 16 путей.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2250259" y="2387870"/>
            <a:ext cx="4599940" cy="2249805"/>
          </a:xfrm>
          <a:prstGeom prst="rect">
            <a:avLst/>
          </a:prstGeom>
        </p:spPr>
      </p:sp>
      <p:sp>
        <p:nvSpPr>
          <p:cNvPr id="65" name="Овал 64"/>
          <p:cNvSpPr/>
          <p:nvPr/>
        </p:nvSpPr>
        <p:spPr>
          <a:xfrm>
            <a:off x="2567669" y="3475196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6" name="Прямая со стрелкой 65"/>
          <p:cNvCxnSpPr/>
          <p:nvPr/>
        </p:nvCxnSpPr>
        <p:spPr>
          <a:xfrm>
            <a:off x="2646539" y="3514631"/>
            <a:ext cx="854179" cy="25297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67" name="Прямая со стрелкой 66"/>
          <p:cNvCxnSpPr/>
          <p:nvPr/>
        </p:nvCxnSpPr>
        <p:spPr>
          <a:xfrm>
            <a:off x="2622289" y="3537546"/>
            <a:ext cx="513060" cy="64770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68" name="Овал 67"/>
          <p:cNvSpPr/>
          <p:nvPr/>
        </p:nvSpPr>
        <p:spPr>
          <a:xfrm>
            <a:off x="3500718" y="320315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9" name="Прямая со стрелкой 68"/>
          <p:cNvCxnSpPr/>
          <p:nvPr/>
        </p:nvCxnSpPr>
        <p:spPr>
          <a:xfrm>
            <a:off x="3568038" y="3795486"/>
            <a:ext cx="602361" cy="38341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70" name="Овал 69"/>
          <p:cNvSpPr/>
          <p:nvPr/>
        </p:nvSpPr>
        <p:spPr>
          <a:xfrm>
            <a:off x="4744749" y="349471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71" name="Прямая со стрелкой 70"/>
          <p:cNvCxnSpPr/>
          <p:nvPr/>
        </p:nvCxnSpPr>
        <p:spPr>
          <a:xfrm>
            <a:off x="4823619" y="3534146"/>
            <a:ext cx="822983" cy="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72" name="Овал 71"/>
          <p:cNvSpPr/>
          <p:nvPr/>
        </p:nvSpPr>
        <p:spPr>
          <a:xfrm>
            <a:off x="5646602" y="349471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3123799" y="2751296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4165199" y="2751296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5301849" y="2763996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3123799" y="4173696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4158849" y="4167346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5282799" y="4148296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79" name="Прямая со стрелкой 78"/>
          <p:cNvCxnSpPr/>
          <p:nvPr/>
        </p:nvCxnSpPr>
        <p:spPr>
          <a:xfrm flipV="1">
            <a:off x="2634989" y="2830166"/>
            <a:ext cx="523320" cy="65658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80" name="Прямая со стрелкой 79"/>
          <p:cNvCxnSpPr/>
          <p:nvPr/>
        </p:nvCxnSpPr>
        <p:spPr>
          <a:xfrm flipV="1">
            <a:off x="2646539" y="3242586"/>
            <a:ext cx="854179" cy="27204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81" name="Прямая со стрелкой 80"/>
          <p:cNvCxnSpPr/>
          <p:nvPr/>
        </p:nvCxnSpPr>
        <p:spPr>
          <a:xfrm flipV="1">
            <a:off x="4198284" y="3573581"/>
            <a:ext cx="585900" cy="59376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82" name="Прямая со стрелкой 81"/>
          <p:cNvCxnSpPr/>
          <p:nvPr/>
        </p:nvCxnSpPr>
        <p:spPr>
          <a:xfrm flipV="1">
            <a:off x="4246649" y="4187731"/>
            <a:ext cx="1036150" cy="20129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83" name="Прямая со стрелкой 82"/>
          <p:cNvCxnSpPr/>
          <p:nvPr/>
        </p:nvCxnSpPr>
        <p:spPr>
          <a:xfrm flipV="1">
            <a:off x="5350119" y="3573581"/>
            <a:ext cx="335918" cy="58626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84" name="Поле 457"/>
          <p:cNvSpPr txBox="1"/>
          <p:nvPr/>
        </p:nvSpPr>
        <p:spPr>
          <a:xfrm>
            <a:off x="2250259" y="3254461"/>
            <a:ext cx="475013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А 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85" name="Поле 458"/>
          <p:cNvSpPr txBox="1"/>
          <p:nvPr/>
        </p:nvSpPr>
        <p:spPr>
          <a:xfrm>
            <a:off x="3063683" y="2473986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Б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86" name="Поле 459"/>
          <p:cNvSpPr txBox="1"/>
          <p:nvPr/>
        </p:nvSpPr>
        <p:spPr>
          <a:xfrm>
            <a:off x="4095888" y="2462110"/>
            <a:ext cx="424467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Е</a:t>
            </a:r>
          </a:p>
        </p:txBody>
      </p:sp>
      <p:sp>
        <p:nvSpPr>
          <p:cNvPr id="87" name="Поле 460"/>
          <p:cNvSpPr txBox="1"/>
          <p:nvPr/>
        </p:nvSpPr>
        <p:spPr>
          <a:xfrm>
            <a:off x="5270873" y="2474642"/>
            <a:ext cx="415163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И</a:t>
            </a:r>
          </a:p>
        </p:txBody>
      </p:sp>
      <p:sp>
        <p:nvSpPr>
          <p:cNvPr id="88" name="Поле 461"/>
          <p:cNvSpPr txBox="1"/>
          <p:nvPr/>
        </p:nvSpPr>
        <p:spPr>
          <a:xfrm>
            <a:off x="3563888" y="3111810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В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89" name="Поле 462"/>
          <p:cNvSpPr txBox="1"/>
          <p:nvPr/>
        </p:nvSpPr>
        <p:spPr>
          <a:xfrm>
            <a:off x="4788863" y="3291830"/>
            <a:ext cx="398514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З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0" name="Поле 463"/>
          <p:cNvSpPr txBox="1"/>
          <p:nvPr/>
        </p:nvSpPr>
        <p:spPr>
          <a:xfrm>
            <a:off x="5765355" y="3396645"/>
            <a:ext cx="506215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Л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1" name="Поле 464"/>
          <p:cNvSpPr txBox="1"/>
          <p:nvPr/>
        </p:nvSpPr>
        <p:spPr>
          <a:xfrm>
            <a:off x="3063683" y="4263216"/>
            <a:ext cx="476470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Д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2" name="Поле 465"/>
          <p:cNvSpPr txBox="1"/>
          <p:nvPr/>
        </p:nvSpPr>
        <p:spPr>
          <a:xfrm>
            <a:off x="4095889" y="4261962"/>
            <a:ext cx="4938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Ж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3" name="Поле 466"/>
          <p:cNvSpPr txBox="1"/>
          <p:nvPr/>
        </p:nvSpPr>
        <p:spPr>
          <a:xfrm>
            <a:off x="5221584" y="4247700"/>
            <a:ext cx="42501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К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104" name="Овал 103"/>
          <p:cNvSpPr/>
          <p:nvPr/>
        </p:nvSpPr>
        <p:spPr>
          <a:xfrm>
            <a:off x="3500718" y="3728166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05" name="Прямая со стрелкой 104"/>
          <p:cNvCxnSpPr/>
          <p:nvPr/>
        </p:nvCxnSpPr>
        <p:spPr>
          <a:xfrm>
            <a:off x="3191119" y="2830166"/>
            <a:ext cx="321149" cy="38453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106" name="Прямая со стрелкой 105"/>
          <p:cNvCxnSpPr/>
          <p:nvPr/>
        </p:nvCxnSpPr>
        <p:spPr>
          <a:xfrm>
            <a:off x="3540153" y="3282021"/>
            <a:ext cx="0" cy="44614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107" name="Поле 471"/>
          <p:cNvSpPr txBox="1"/>
          <p:nvPr/>
        </p:nvSpPr>
        <p:spPr>
          <a:xfrm>
            <a:off x="3552029" y="3471850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Г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cxnSp>
        <p:nvCxnSpPr>
          <p:cNvPr id="108" name="Прямая со стрелкой 107"/>
          <p:cNvCxnSpPr/>
          <p:nvPr/>
        </p:nvCxnSpPr>
        <p:spPr>
          <a:xfrm flipV="1">
            <a:off x="3191119" y="3795486"/>
            <a:ext cx="321149" cy="38976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109" name="Прямая со стрелкой 108"/>
          <p:cNvCxnSpPr/>
          <p:nvPr/>
        </p:nvCxnSpPr>
        <p:spPr>
          <a:xfrm flipV="1">
            <a:off x="3579588" y="3562031"/>
            <a:ext cx="1176711" cy="20557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110" name="Прямая со стрелкой 109"/>
          <p:cNvCxnSpPr/>
          <p:nvPr/>
        </p:nvCxnSpPr>
        <p:spPr>
          <a:xfrm flipV="1">
            <a:off x="4226169" y="3562031"/>
            <a:ext cx="1431983" cy="61686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2" name="Прямоугольник 1"/>
          <p:cNvSpPr/>
          <p:nvPr/>
        </p:nvSpPr>
        <p:spPr>
          <a:xfrm>
            <a:off x="278222" y="555526"/>
            <a:ext cx="88816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Вершины Б, Д – одна входящая стрелка, в начале которой написано 1 (в эту вершину 1 путь).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6561" y="771550"/>
            <a:ext cx="79700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В – две входящих стрелки с числами 1, в эту вершину 1 + 1 = 2 пути.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6561" y="987574"/>
            <a:ext cx="8244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Г – три входящих стрелки с числами 2, 1 и 1, в эту вершину 2 + 1 + 1 = 4 пути.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6561" y="1203598"/>
            <a:ext cx="87415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Ж – одна входящая стрелка, в начале которой написано 4 (в эту вершину 4 пути).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6561" y="1419622"/>
            <a:ext cx="76620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З – две входящих стрелки с числами 4 и 4, всего 4 + 4 = 8 путей.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6561" y="1635646"/>
            <a:ext cx="87733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К – одна входящая стрелка, в начале которой написано 4 (в эту вершину 4 пути).</a:t>
            </a:r>
          </a:p>
        </p:txBody>
      </p:sp>
      <p:sp>
        <p:nvSpPr>
          <p:cNvPr id="50" name="Поле 458"/>
          <p:cNvSpPr txBox="1"/>
          <p:nvPr/>
        </p:nvSpPr>
        <p:spPr>
          <a:xfrm>
            <a:off x="3203848" y="2473986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51" name="Поле 464"/>
          <p:cNvSpPr txBox="1"/>
          <p:nvPr/>
        </p:nvSpPr>
        <p:spPr>
          <a:xfrm>
            <a:off x="3239852" y="4263216"/>
            <a:ext cx="476470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52" name="Поле 461"/>
          <p:cNvSpPr txBox="1"/>
          <p:nvPr/>
        </p:nvSpPr>
        <p:spPr>
          <a:xfrm>
            <a:off x="3707904" y="3111810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2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53" name="Поле 471"/>
          <p:cNvSpPr txBox="1"/>
          <p:nvPr/>
        </p:nvSpPr>
        <p:spPr>
          <a:xfrm>
            <a:off x="3679847" y="3466749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4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54" name="Поле 462"/>
          <p:cNvSpPr txBox="1"/>
          <p:nvPr/>
        </p:nvSpPr>
        <p:spPr>
          <a:xfrm>
            <a:off x="4896036" y="3291830"/>
            <a:ext cx="398514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8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55" name="Поле 465"/>
          <p:cNvSpPr txBox="1"/>
          <p:nvPr/>
        </p:nvSpPr>
        <p:spPr>
          <a:xfrm>
            <a:off x="4283968" y="4252566"/>
            <a:ext cx="4938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4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56" name="Поле 466"/>
          <p:cNvSpPr txBox="1"/>
          <p:nvPr/>
        </p:nvSpPr>
        <p:spPr>
          <a:xfrm>
            <a:off x="5364088" y="4236990"/>
            <a:ext cx="42501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4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57" name="Поле 463"/>
          <p:cNvSpPr txBox="1"/>
          <p:nvPr/>
        </p:nvSpPr>
        <p:spPr>
          <a:xfrm>
            <a:off x="5937993" y="3399842"/>
            <a:ext cx="506215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16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54769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2" grpId="0"/>
      <p:bldP spid="4" grpId="0"/>
      <p:bldP spid="5" grpId="0"/>
      <p:bldP spid="8" grpId="0"/>
      <p:bldP spid="9" grpId="0"/>
      <p:bldP spid="10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9850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577589"/>
            <a:ext cx="85329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Графические информационные модели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наглядно отображают объекты с помощью условных графических изображений (схемы, чертежи, карты, графики, диаграммы).</a:t>
            </a:r>
          </a:p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Графы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графические информационные модели для отображения систем.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Объекты системы изображаются 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вершинами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а связи между ними – линиями (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рёбрами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).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У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 взвешенного графа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вершины или рёбра характеризуются некоторой дополнительной информацией – 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весами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вершин или рёбер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796000" y="3033419"/>
            <a:ext cx="2073909" cy="1908948"/>
            <a:chOff x="1796000" y="3033419"/>
            <a:chExt cx="2073909" cy="1908948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1796000" y="3033419"/>
              <a:ext cx="2073909" cy="1631950"/>
              <a:chOff x="521394" y="338447"/>
              <a:chExt cx="2074139" cy="1632459"/>
            </a:xfrm>
          </p:grpSpPr>
          <p:sp>
            <p:nvSpPr>
              <p:cNvPr id="41" name="Овал 40"/>
              <p:cNvSpPr/>
              <p:nvPr/>
            </p:nvSpPr>
            <p:spPr>
              <a:xfrm>
                <a:off x="1062355" y="338447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C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2234277" y="519075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D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43" name="Овал 42"/>
              <p:cNvSpPr/>
              <p:nvPr/>
            </p:nvSpPr>
            <p:spPr>
              <a:xfrm>
                <a:off x="2124016" y="1438894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E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44" name="Овал 43"/>
              <p:cNvSpPr/>
              <p:nvPr/>
            </p:nvSpPr>
            <p:spPr>
              <a:xfrm>
                <a:off x="1082616" y="1609650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A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45" name="Овал 44"/>
              <p:cNvSpPr/>
              <p:nvPr/>
            </p:nvSpPr>
            <p:spPr>
              <a:xfrm>
                <a:off x="521394" y="964234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B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cxnSp>
            <p:nvCxnSpPr>
              <p:cNvPr id="46" name="Прямая соединительная линия 45"/>
              <p:cNvCxnSpPr>
                <a:stCxn id="42" idx="6"/>
                <a:endCxn id="47" idx="2"/>
              </p:cNvCxnSpPr>
              <p:nvPr/>
            </p:nvCxnSpPr>
            <p:spPr>
              <a:xfrm>
                <a:off x="1423611" y="519075"/>
                <a:ext cx="810666" cy="180628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7" name="Прямая соединительная линия 46"/>
              <p:cNvCxnSpPr>
                <a:stCxn id="42" idx="5"/>
                <a:endCxn id="48" idx="1"/>
              </p:cNvCxnSpPr>
              <p:nvPr/>
            </p:nvCxnSpPr>
            <p:spPr>
              <a:xfrm>
                <a:off x="1370706" y="646798"/>
                <a:ext cx="806215" cy="845001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8" name="Прямая соединительная линия 47"/>
              <p:cNvCxnSpPr>
                <a:stCxn id="50" idx="5"/>
                <a:endCxn id="49" idx="1"/>
              </p:cNvCxnSpPr>
              <p:nvPr/>
            </p:nvCxnSpPr>
            <p:spPr>
              <a:xfrm>
                <a:off x="829745" y="1272585"/>
                <a:ext cx="305776" cy="389970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9" name="Прямая соединительная линия 48"/>
              <p:cNvCxnSpPr>
                <a:stCxn id="47" idx="4"/>
                <a:endCxn id="48" idx="0"/>
              </p:cNvCxnSpPr>
              <p:nvPr/>
            </p:nvCxnSpPr>
            <p:spPr>
              <a:xfrm flipH="1">
                <a:off x="2304644" y="880331"/>
                <a:ext cx="110261" cy="558563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50" name="Прямая соединительная линия 49"/>
              <p:cNvCxnSpPr>
                <a:stCxn id="49" idx="6"/>
                <a:endCxn id="48" idx="2"/>
              </p:cNvCxnSpPr>
              <p:nvPr/>
            </p:nvCxnSpPr>
            <p:spPr>
              <a:xfrm flipV="1">
                <a:off x="1443872" y="1619522"/>
                <a:ext cx="680144" cy="170756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51" name="Поле 12"/>
              <p:cNvSpPr txBox="1"/>
              <p:nvPr/>
            </p:nvSpPr>
            <p:spPr>
              <a:xfrm>
                <a:off x="1682750" y="37302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80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52" name="Поле 13"/>
              <p:cNvSpPr txBox="1"/>
              <p:nvPr/>
            </p:nvSpPr>
            <p:spPr>
              <a:xfrm>
                <a:off x="2323694" y="1098480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70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53" name="Поле 14"/>
              <p:cNvSpPr txBox="1"/>
              <p:nvPr/>
            </p:nvSpPr>
            <p:spPr>
              <a:xfrm>
                <a:off x="730250" y="647486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90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54" name="Поле 15"/>
              <p:cNvSpPr txBox="1"/>
              <p:nvPr/>
            </p:nvSpPr>
            <p:spPr>
              <a:xfrm>
                <a:off x="1682750" y="1679500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90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55" name="Поле 16"/>
              <p:cNvSpPr txBox="1"/>
              <p:nvPr/>
            </p:nvSpPr>
            <p:spPr>
              <a:xfrm>
                <a:off x="742950" y="143554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50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56" name="Поле 17"/>
              <p:cNvSpPr txBox="1"/>
              <p:nvPr/>
            </p:nvSpPr>
            <p:spPr>
              <a:xfrm>
                <a:off x="1536294" y="105033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solidFill>
                      <a:srgbClr val="000000"/>
                    </a:solidFill>
                    <a:latin typeface="Times New Roman"/>
                    <a:ea typeface="Calibri"/>
                  </a:rPr>
                  <a:t>60</a:t>
                </a:r>
                <a:endParaRPr lang="ru-RU" sz="1200">
                  <a:solidFill>
                    <a:srgbClr val="000000"/>
                  </a:solidFill>
                  <a:latin typeface="Times New Roman"/>
                  <a:ea typeface="Calibri"/>
                </a:endParaRPr>
              </a:p>
            </p:txBody>
          </p:sp>
          <p:cxnSp>
            <p:nvCxnSpPr>
              <p:cNvPr id="57" name="Прямая соединительная линия 56"/>
              <p:cNvCxnSpPr>
                <a:stCxn id="50" idx="7"/>
                <a:endCxn id="42" idx="3"/>
              </p:cNvCxnSpPr>
              <p:nvPr/>
            </p:nvCxnSpPr>
            <p:spPr>
              <a:xfrm flipV="1">
                <a:off x="829745" y="646798"/>
                <a:ext cx="285515" cy="370341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6" name="Прямоугольник 5"/>
            <p:cNvSpPr/>
            <p:nvPr/>
          </p:nvSpPr>
          <p:spPr>
            <a:xfrm>
              <a:off x="2217782" y="4665368"/>
              <a:ext cx="136127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dirty="0">
                  <a:solidFill>
                    <a:srgbClr val="000000"/>
                  </a:solidFill>
                  <a:latin typeface="Calibri"/>
                </a:rPr>
                <a:t>Взвешенный </a:t>
              </a:r>
              <a:r>
                <a:rPr lang="ru-RU" sz="1200" dirty="0" smtClean="0">
                  <a:solidFill>
                    <a:srgbClr val="000000"/>
                  </a:solidFill>
                  <a:latin typeface="Calibri"/>
                </a:rPr>
                <a:t>граф</a:t>
              </a:r>
              <a:endParaRPr lang="ru-RU" sz="1200" dirty="0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87524" y="2499742"/>
            <a:ext cx="85329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Дерево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граф иерархической системы (между любыми двумя вершинами дерева существует единственный путь). Вершина верхнего уровня называется 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корнем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1851670"/>
            <a:ext cx="8532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Цепь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это путь по вершинам и рёбрам графа, в который любое ребро графа входит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только один раз </a:t>
            </a:r>
            <a:r>
              <a:rPr lang="en-US" sz="1400" dirty="0" smtClean="0">
                <a:solidFill>
                  <a:srgbClr val="000000"/>
                </a:solidFill>
                <a:latin typeface="Calibri"/>
                <a:ea typeface="Calibri"/>
              </a:rPr>
              <a:t>(C-D-E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).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Цикл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цепь, начальная и конечная вершины которой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совпадают (</a:t>
            </a:r>
            <a:r>
              <a:rPr lang="en-US" sz="1400" dirty="0" smtClean="0">
                <a:solidFill>
                  <a:srgbClr val="000000"/>
                </a:solidFill>
                <a:latin typeface="Calibri"/>
                <a:ea typeface="Calibri"/>
              </a:rPr>
              <a:t>C-D-E-C)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Сеть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граф с циклом.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258681" y="2934383"/>
            <a:ext cx="2150829" cy="2012454"/>
            <a:chOff x="5258681" y="2934383"/>
            <a:chExt cx="2150829" cy="2012454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5258681" y="3061245"/>
              <a:ext cx="2150829" cy="1885592"/>
              <a:chOff x="5258681" y="3061245"/>
              <a:chExt cx="2150829" cy="1885592"/>
            </a:xfrm>
          </p:grpSpPr>
          <p:grpSp>
            <p:nvGrpSpPr>
              <p:cNvPr id="58" name="Группа 57"/>
              <p:cNvGrpSpPr/>
              <p:nvPr/>
            </p:nvGrpSpPr>
            <p:grpSpPr>
              <a:xfrm>
                <a:off x="5258681" y="3061245"/>
                <a:ext cx="2064387" cy="1562735"/>
                <a:chOff x="852288" y="338898"/>
                <a:chExt cx="2064924" cy="1562852"/>
              </a:xfrm>
            </p:grpSpPr>
            <p:sp>
              <p:nvSpPr>
                <p:cNvPr id="59" name="Овал 58"/>
                <p:cNvSpPr/>
                <p:nvPr/>
              </p:nvSpPr>
              <p:spPr>
                <a:xfrm>
                  <a:off x="2112150" y="788539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solidFill>
                        <a:srgbClr val="000000"/>
                      </a:solidFill>
                      <a:latin typeface="Times New Roman"/>
                      <a:ea typeface="Calibri"/>
                    </a:rPr>
                    <a:t>C</a:t>
                  </a:r>
                  <a:endParaRPr lang="ru-RU" sz="1200">
                    <a:solidFill>
                      <a:srgbClr val="000000"/>
                    </a:solidFill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0" name="Овал 59"/>
                <p:cNvSpPr/>
                <p:nvPr/>
              </p:nvSpPr>
              <p:spPr>
                <a:xfrm>
                  <a:off x="1666122" y="1515059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solidFill>
                        <a:srgbClr val="000000"/>
                      </a:solidFill>
                      <a:latin typeface="Times New Roman"/>
                      <a:ea typeface="Calibri"/>
                    </a:rPr>
                    <a:t>D</a:t>
                  </a:r>
                  <a:endParaRPr lang="ru-RU" sz="1200">
                    <a:solidFill>
                      <a:srgbClr val="000000"/>
                    </a:solidFill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1" name="Овал 60"/>
                <p:cNvSpPr/>
                <p:nvPr/>
              </p:nvSpPr>
              <p:spPr>
                <a:xfrm>
                  <a:off x="2555956" y="1540494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solidFill>
                        <a:srgbClr val="000000"/>
                      </a:solidFill>
                      <a:latin typeface="Times New Roman"/>
                      <a:ea typeface="Calibri"/>
                    </a:rPr>
                    <a:t>E</a:t>
                  </a:r>
                  <a:endParaRPr lang="ru-RU" sz="1200">
                    <a:solidFill>
                      <a:srgbClr val="000000"/>
                    </a:solidFill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2" name="Овал 61"/>
                <p:cNvSpPr/>
                <p:nvPr/>
              </p:nvSpPr>
              <p:spPr>
                <a:xfrm>
                  <a:off x="1505644" y="338898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solidFill>
                        <a:srgbClr val="000000"/>
                      </a:solidFill>
                      <a:latin typeface="Times New Roman"/>
                      <a:ea typeface="Calibri"/>
                    </a:rPr>
                    <a:t>A</a:t>
                  </a:r>
                  <a:endParaRPr lang="ru-RU" sz="1200">
                    <a:solidFill>
                      <a:srgbClr val="000000"/>
                    </a:solidFill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3" name="Овал 62"/>
                <p:cNvSpPr/>
                <p:nvPr/>
              </p:nvSpPr>
              <p:spPr>
                <a:xfrm>
                  <a:off x="852288" y="788539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solidFill>
                        <a:srgbClr val="000000"/>
                      </a:solidFill>
                      <a:latin typeface="Times New Roman"/>
                      <a:ea typeface="Calibri"/>
                    </a:rPr>
                    <a:t>B</a:t>
                  </a:r>
                  <a:endParaRPr lang="ru-RU" sz="1200">
                    <a:solidFill>
                      <a:srgbClr val="000000"/>
                    </a:solidFill>
                    <a:latin typeface="Times New Roman"/>
                    <a:ea typeface="Calibri"/>
                  </a:endParaRPr>
                </a:p>
              </p:txBody>
            </p:sp>
            <p:cxnSp>
              <p:nvCxnSpPr>
                <p:cNvPr id="64" name="Прямая соединительная линия 63"/>
                <p:cNvCxnSpPr>
                  <a:stCxn id="64" idx="5"/>
                </p:cNvCxnSpPr>
                <p:nvPr/>
              </p:nvCxnSpPr>
              <p:spPr>
                <a:xfrm>
                  <a:off x="2420501" y="1096890"/>
                  <a:ext cx="316083" cy="44360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65" name="Прямая соединительная линия 64"/>
                <p:cNvCxnSpPr>
                  <a:endCxn id="64" idx="1"/>
                </p:cNvCxnSpPr>
                <p:nvPr/>
              </p:nvCxnSpPr>
              <p:spPr>
                <a:xfrm>
                  <a:off x="1813995" y="647249"/>
                  <a:ext cx="351060" cy="194195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66" name="Прямая соединительная линия 65"/>
                <p:cNvCxnSpPr/>
                <p:nvPr/>
              </p:nvCxnSpPr>
              <p:spPr>
                <a:xfrm flipH="1">
                  <a:off x="1160639" y="647249"/>
                  <a:ext cx="397910" cy="194195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67" name="Прямая соединительная линия 66"/>
                <p:cNvCxnSpPr>
                  <a:endCxn id="64" idx="3"/>
                </p:cNvCxnSpPr>
                <p:nvPr/>
              </p:nvCxnSpPr>
              <p:spPr>
                <a:xfrm flipV="1">
                  <a:off x="1846750" y="1096890"/>
                  <a:ext cx="318305" cy="418169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</p:grpSp>
          <p:sp>
            <p:nvSpPr>
              <p:cNvPr id="68" name="Прямоугольник 67"/>
              <p:cNvSpPr/>
              <p:nvPr/>
            </p:nvSpPr>
            <p:spPr>
              <a:xfrm>
                <a:off x="5270463" y="4669838"/>
                <a:ext cx="213904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200" dirty="0">
                    <a:solidFill>
                      <a:srgbClr val="000000"/>
                    </a:solidFill>
                    <a:latin typeface="Calibri"/>
                  </a:rPr>
                  <a:t>Иерархический граф (дерево)</a:t>
                </a:r>
              </a:p>
            </p:txBody>
          </p:sp>
        </p:grpSp>
        <p:sp>
          <p:nvSpPr>
            <p:cNvPr id="9" name="Выноска 2 (без границы) 8"/>
            <p:cNvSpPr/>
            <p:nvPr/>
          </p:nvSpPr>
          <p:spPr>
            <a:xfrm>
              <a:off x="6653830" y="2934383"/>
              <a:ext cx="669238" cy="267206"/>
            </a:xfrm>
            <a:prstGeom prst="callout2">
              <a:avLst>
                <a:gd name="adj1" fmla="val 53977"/>
                <a:gd name="adj2" fmla="val -264"/>
                <a:gd name="adj3" fmla="val 56493"/>
                <a:gd name="adj4" fmla="val -17473"/>
                <a:gd name="adj5" fmla="val 95307"/>
                <a:gd name="adj6" fmla="val -53195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ru-RU" sz="1400" dirty="0" smtClean="0">
                  <a:solidFill>
                    <a:srgbClr val="FFFFFF">
                      <a:lumMod val="50000"/>
                    </a:srgbClr>
                  </a:solidFill>
                </a:rPr>
                <a:t>корень</a:t>
              </a:r>
              <a:endParaRPr lang="ru-RU" sz="1400" dirty="0">
                <a:solidFill>
                  <a:srgbClr val="FFFFFF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793524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627534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Табличные информационные модели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представляют информацию об объектах в наглядной форме в виде прямоугольной таблицы, состоящей из столбцов и строк.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Таблица типа 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«объект - объект»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это таблица, содержащая информацию о некотором одном свойстве пар объектов одного или разных классов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259322"/>
              </p:ext>
            </p:extLst>
          </p:nvPr>
        </p:nvGraphicFramePr>
        <p:xfrm>
          <a:off x="2879814" y="3075795"/>
          <a:ext cx="1692186" cy="1584186"/>
        </p:xfrm>
        <a:graphic>
          <a:graphicData uri="http://schemas.openxmlformats.org/drawingml/2006/table">
            <a:tbl>
              <a:tblPr firstRow="1" firstCol="1" bandRow="1"/>
              <a:tblGrid>
                <a:gridCol w="281792"/>
                <a:gridCol w="282270"/>
                <a:gridCol w="281792"/>
                <a:gridCol w="282270"/>
                <a:gridCol w="281792"/>
                <a:gridCol w="282270"/>
              </a:tblGrid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90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70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90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70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211469" y="2660598"/>
            <a:ext cx="3747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Одной и той же таблице могут соответствовать графы, внешне не похожие друг на друга: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1593538"/>
            <a:ext cx="43924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Например, приведенный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ранее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взвешенный граф может быть схемой дорог, соединяющих населённые пункты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 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287524" y="3028032"/>
            <a:ext cx="2073909" cy="1631950"/>
            <a:chOff x="521394" y="338447"/>
            <a:chExt cx="2074139" cy="1632459"/>
          </a:xfrm>
        </p:grpSpPr>
        <p:sp>
          <p:nvSpPr>
            <p:cNvPr id="46" name="Овал 45"/>
            <p:cNvSpPr/>
            <p:nvPr/>
          </p:nvSpPr>
          <p:spPr>
            <a:xfrm>
              <a:off x="1062355" y="338447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C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2234277" y="519075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D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48" name="Овал 47"/>
            <p:cNvSpPr/>
            <p:nvPr/>
          </p:nvSpPr>
          <p:spPr>
            <a:xfrm>
              <a:off x="2124016" y="1438894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E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49" name="Овал 48"/>
            <p:cNvSpPr/>
            <p:nvPr/>
          </p:nvSpPr>
          <p:spPr>
            <a:xfrm>
              <a:off x="1082616" y="1609650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A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521394" y="964234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B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cxnSp>
          <p:nvCxnSpPr>
            <p:cNvPr id="51" name="Прямая соединительная линия 50"/>
            <p:cNvCxnSpPr>
              <a:stCxn id="47" idx="6"/>
              <a:endCxn id="52" idx="2"/>
            </p:cNvCxnSpPr>
            <p:nvPr/>
          </p:nvCxnSpPr>
          <p:spPr>
            <a:xfrm>
              <a:off x="1423611" y="519075"/>
              <a:ext cx="810666" cy="180628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2" name="Прямая соединительная линия 51"/>
            <p:cNvCxnSpPr>
              <a:stCxn id="47" idx="5"/>
              <a:endCxn id="53" idx="1"/>
            </p:cNvCxnSpPr>
            <p:nvPr/>
          </p:nvCxnSpPr>
          <p:spPr>
            <a:xfrm>
              <a:off x="1370706" y="646798"/>
              <a:ext cx="806215" cy="845001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3" name="Прямая соединительная линия 52"/>
            <p:cNvCxnSpPr>
              <a:stCxn id="55" idx="5"/>
              <a:endCxn id="54" idx="1"/>
            </p:cNvCxnSpPr>
            <p:nvPr/>
          </p:nvCxnSpPr>
          <p:spPr>
            <a:xfrm>
              <a:off x="829745" y="1272585"/>
              <a:ext cx="305776" cy="389970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4" name="Прямая соединительная линия 53"/>
            <p:cNvCxnSpPr>
              <a:stCxn id="52" idx="4"/>
              <a:endCxn id="53" idx="0"/>
            </p:cNvCxnSpPr>
            <p:nvPr/>
          </p:nvCxnSpPr>
          <p:spPr>
            <a:xfrm flipH="1">
              <a:off x="2304644" y="880331"/>
              <a:ext cx="110261" cy="558563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5" name="Прямая соединительная линия 54"/>
            <p:cNvCxnSpPr>
              <a:stCxn id="54" idx="6"/>
              <a:endCxn id="53" idx="2"/>
            </p:cNvCxnSpPr>
            <p:nvPr/>
          </p:nvCxnSpPr>
          <p:spPr>
            <a:xfrm flipV="1">
              <a:off x="1443872" y="1619522"/>
              <a:ext cx="680144" cy="170756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56" name="Поле 12"/>
            <p:cNvSpPr txBox="1"/>
            <p:nvPr/>
          </p:nvSpPr>
          <p:spPr>
            <a:xfrm>
              <a:off x="1682750" y="373025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80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57" name="Поле 13"/>
            <p:cNvSpPr txBox="1"/>
            <p:nvPr/>
          </p:nvSpPr>
          <p:spPr>
            <a:xfrm>
              <a:off x="2323694" y="1098480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70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58" name="Поле 14"/>
            <p:cNvSpPr txBox="1"/>
            <p:nvPr/>
          </p:nvSpPr>
          <p:spPr>
            <a:xfrm>
              <a:off x="730250" y="647486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90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59" name="Поле 15"/>
            <p:cNvSpPr txBox="1"/>
            <p:nvPr/>
          </p:nvSpPr>
          <p:spPr>
            <a:xfrm>
              <a:off x="1682750" y="1679500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90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60" name="Поле 16"/>
            <p:cNvSpPr txBox="1"/>
            <p:nvPr/>
          </p:nvSpPr>
          <p:spPr>
            <a:xfrm>
              <a:off x="742950" y="1435545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50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61" name="Поле 17"/>
            <p:cNvSpPr txBox="1"/>
            <p:nvPr/>
          </p:nvSpPr>
          <p:spPr>
            <a:xfrm>
              <a:off x="1536294" y="1050335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60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cxnSp>
          <p:nvCxnSpPr>
            <p:cNvPr id="62" name="Прямая соединительная линия 61"/>
            <p:cNvCxnSpPr>
              <a:stCxn id="55" idx="7"/>
              <a:endCxn id="47" idx="3"/>
            </p:cNvCxnSpPr>
            <p:nvPr/>
          </p:nvCxnSpPr>
          <p:spPr>
            <a:xfrm flipV="1">
              <a:off x="829745" y="646798"/>
              <a:ext cx="285515" cy="370341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grpSp>
        <p:nvGrpSpPr>
          <p:cNvPr id="63" name="Группа 62"/>
          <p:cNvGrpSpPr/>
          <p:nvPr/>
        </p:nvGrpSpPr>
        <p:grpSpPr>
          <a:xfrm>
            <a:off x="5846777" y="3291830"/>
            <a:ext cx="2377443" cy="1384934"/>
            <a:chOff x="688193" y="414647"/>
            <a:chExt cx="2377963" cy="1385517"/>
          </a:xfrm>
        </p:grpSpPr>
        <p:sp>
          <p:nvSpPr>
            <p:cNvPr id="64" name="Овал 63"/>
            <p:cNvSpPr/>
            <p:nvPr/>
          </p:nvSpPr>
          <p:spPr>
            <a:xfrm>
              <a:off x="1873021" y="414647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C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65" name="Овал 64"/>
            <p:cNvSpPr/>
            <p:nvPr/>
          </p:nvSpPr>
          <p:spPr>
            <a:xfrm>
              <a:off x="2704900" y="944525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D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66" name="Овал 65"/>
            <p:cNvSpPr/>
            <p:nvPr/>
          </p:nvSpPr>
          <p:spPr>
            <a:xfrm>
              <a:off x="1874003" y="1434514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E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67" name="Овал 66"/>
            <p:cNvSpPr/>
            <p:nvPr/>
          </p:nvSpPr>
          <p:spPr>
            <a:xfrm>
              <a:off x="774265" y="414712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A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68" name="Овал 67"/>
            <p:cNvSpPr/>
            <p:nvPr/>
          </p:nvSpPr>
          <p:spPr>
            <a:xfrm>
              <a:off x="774265" y="1438908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B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cxnSp>
          <p:nvCxnSpPr>
            <p:cNvPr id="69" name="Прямая соединительная линия 68"/>
            <p:cNvCxnSpPr/>
            <p:nvPr/>
          </p:nvCxnSpPr>
          <p:spPr>
            <a:xfrm flipV="1">
              <a:off x="2235259" y="1252876"/>
              <a:ext cx="522546" cy="362266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1082616" y="723063"/>
              <a:ext cx="844292" cy="764356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2234277" y="595275"/>
              <a:ext cx="523528" cy="402155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954893" y="775968"/>
              <a:ext cx="0" cy="662940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73" name="Прямая соединительная линия 72"/>
            <p:cNvCxnSpPr/>
            <p:nvPr/>
          </p:nvCxnSpPr>
          <p:spPr>
            <a:xfrm flipV="1">
              <a:off x="1082616" y="722998"/>
              <a:ext cx="843310" cy="768815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74" name="Поле 12"/>
            <p:cNvSpPr txBox="1"/>
            <p:nvPr/>
          </p:nvSpPr>
          <p:spPr>
            <a:xfrm>
              <a:off x="2438200" y="588870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80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75" name="Поле 13"/>
            <p:cNvSpPr txBox="1"/>
            <p:nvPr/>
          </p:nvSpPr>
          <p:spPr>
            <a:xfrm>
              <a:off x="2389505" y="1438859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70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76" name="Поле 14"/>
            <p:cNvSpPr txBox="1"/>
            <p:nvPr/>
          </p:nvSpPr>
          <p:spPr>
            <a:xfrm>
              <a:off x="1190189" y="672836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90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77" name="Поле 15"/>
            <p:cNvSpPr txBox="1"/>
            <p:nvPr/>
          </p:nvSpPr>
          <p:spPr>
            <a:xfrm>
              <a:off x="1190189" y="1323112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90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78" name="Поле 16"/>
            <p:cNvSpPr txBox="1"/>
            <p:nvPr/>
          </p:nvSpPr>
          <p:spPr>
            <a:xfrm>
              <a:off x="688193" y="997472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50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sp>
          <p:nvSpPr>
            <p:cNvPr id="79" name="Поле 17"/>
            <p:cNvSpPr txBox="1"/>
            <p:nvPr/>
          </p:nvSpPr>
          <p:spPr>
            <a:xfrm>
              <a:off x="2031594" y="997432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solidFill>
                    <a:srgbClr val="000000"/>
                  </a:solidFill>
                  <a:latin typeface="Times New Roman"/>
                  <a:ea typeface="Calibri"/>
                </a:rPr>
                <a:t>60</a:t>
              </a:r>
              <a:endParaRPr lang="ru-RU" sz="1200">
                <a:solidFill>
                  <a:srgbClr val="000000"/>
                </a:solidFill>
                <a:latin typeface="Times New Roman"/>
                <a:ea typeface="Calibri"/>
              </a:endParaRPr>
            </a:p>
          </p:txBody>
        </p:sp>
        <p:cxnSp>
          <p:nvCxnSpPr>
            <p:cNvPr id="80" name="Прямая соединительная линия 79"/>
            <p:cNvCxnSpPr/>
            <p:nvPr/>
          </p:nvCxnSpPr>
          <p:spPr>
            <a:xfrm flipH="1" flipV="1">
              <a:off x="2053649" y="775903"/>
              <a:ext cx="982" cy="658611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sp>
        <p:nvSpPr>
          <p:cNvPr id="5" name="Прямоугольник 4"/>
          <p:cNvSpPr/>
          <p:nvPr/>
        </p:nvSpPr>
        <p:spPr>
          <a:xfrm>
            <a:off x="291370" y="2283718"/>
            <a:ext cx="4388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Этому графу соответствует следующая таблица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</a:b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весовая матрица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):</a:t>
            </a:r>
          </a:p>
        </p:txBody>
      </p:sp>
    </p:spTree>
    <p:extLst>
      <p:ext uri="{BB962C8B-B14F-4D97-AF65-F5344CB8AC3E}">
        <p14:creationId xmlns:p14="http://schemas.microsoft.com/office/powerpoint/2010/main" val="38073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9-1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На рисунке – схема дорог, связывающих города А, Б, В, Г, Д, Е, Ж, 3, И, К. По каждой дороге можно двигаться только в одном направлении, указанном стрелкой.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Сколько существует различных путей из города А в город К?</a:t>
            </a:r>
          </a:p>
        </p:txBody>
      </p:sp>
      <p:grpSp>
        <p:nvGrpSpPr>
          <p:cNvPr id="6" name="Полотно 6"/>
          <p:cNvGrpSpPr/>
          <p:nvPr/>
        </p:nvGrpSpPr>
        <p:grpSpPr>
          <a:xfrm>
            <a:off x="2295421" y="1231186"/>
            <a:ext cx="4599940" cy="2249805"/>
            <a:chOff x="0" y="0"/>
            <a:chExt cx="4599940" cy="224980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0"/>
              <a:ext cx="4599940" cy="2249805"/>
            </a:xfrm>
            <a:prstGeom prst="rect">
              <a:avLst/>
            </a:prstGeom>
          </p:spPr>
        </p:sp>
        <p:sp>
          <p:nvSpPr>
            <p:cNvPr id="10" name="Овал 9"/>
            <p:cNvSpPr/>
            <p:nvPr/>
          </p:nvSpPr>
          <p:spPr>
            <a:xfrm>
              <a:off x="317410" y="10873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 flipV="1">
              <a:off x="391080" y="1106376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2" name="Прямая со стрелкой 11"/>
            <p:cNvCxnSpPr>
              <a:endCxn id="21" idx="1"/>
            </p:cNvCxnSpPr>
            <p:nvPr/>
          </p:nvCxnSpPr>
          <p:spPr>
            <a:xfrm>
              <a:off x="372030" y="1149676"/>
              <a:ext cx="513060" cy="64770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3" name="Овал 12"/>
            <p:cNvSpPr/>
            <p:nvPr/>
          </p:nvSpPr>
          <p:spPr>
            <a:xfrm>
              <a:off x="1403350" y="10809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 flipV="1">
              <a:off x="1482220" y="1097100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5" name="Овал 14"/>
            <p:cNvSpPr/>
            <p:nvPr/>
          </p:nvSpPr>
          <p:spPr>
            <a:xfrm>
              <a:off x="2494490" y="10619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6" name="Прямая со стрелкой 15"/>
            <p:cNvCxnSpPr/>
            <p:nvPr/>
          </p:nvCxnSpPr>
          <p:spPr>
            <a:xfrm flipV="1">
              <a:off x="2579710" y="1088194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7" name="Овал 16"/>
            <p:cNvSpPr/>
            <p:nvPr/>
          </p:nvSpPr>
          <p:spPr>
            <a:xfrm>
              <a:off x="3591980" y="1059000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8735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19149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51590" y="3761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873540" y="17858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>
              <a:off x="1908590" y="17794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3032540" y="1760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4" name="Прямая со стрелкой 23"/>
            <p:cNvCxnSpPr>
              <a:stCxn id="10" idx="7"/>
            </p:cNvCxnSpPr>
            <p:nvPr/>
          </p:nvCxnSpPr>
          <p:spPr>
            <a:xfrm flipV="1">
              <a:off x="384730" y="442296"/>
              <a:ext cx="523320" cy="6565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5" name="Прямая со стрелкой 24"/>
            <p:cNvCxnSpPr>
              <a:stCxn id="13" idx="7"/>
            </p:cNvCxnSpPr>
            <p:nvPr/>
          </p:nvCxnSpPr>
          <p:spPr>
            <a:xfrm flipV="1">
              <a:off x="1470670" y="442296"/>
              <a:ext cx="485130" cy="65023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6" name="Прямая со стрелкой 25"/>
            <p:cNvCxnSpPr/>
            <p:nvPr/>
          </p:nvCxnSpPr>
          <p:spPr>
            <a:xfrm flipV="1">
              <a:off x="2567010" y="429596"/>
              <a:ext cx="511770" cy="6386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7" name="Прямая со стрелкой 26"/>
            <p:cNvCxnSpPr>
              <a:stCxn id="18" idx="6"/>
            </p:cNvCxnSpPr>
            <p:nvPr/>
          </p:nvCxnSpPr>
          <p:spPr>
            <a:xfrm>
              <a:off x="952410" y="402861"/>
              <a:ext cx="967910" cy="4503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8" name="Прямая со стрелкой 27"/>
            <p:cNvCxnSpPr/>
            <p:nvPr/>
          </p:nvCxnSpPr>
          <p:spPr>
            <a:xfrm>
              <a:off x="1993810" y="407364"/>
              <a:ext cx="1057780" cy="15882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29" name="Прямая со стрелкой 28"/>
            <p:cNvCxnSpPr>
              <a:stCxn id="21" idx="7"/>
            </p:cNvCxnSpPr>
            <p:nvPr/>
          </p:nvCxnSpPr>
          <p:spPr>
            <a:xfrm flipV="1">
              <a:off x="940860" y="1166198"/>
              <a:ext cx="497560" cy="631178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30" name="Прямая со стрелкой 29"/>
            <p:cNvCxnSpPr>
              <a:stCxn id="22" idx="7"/>
              <a:endCxn id="15" idx="4"/>
            </p:cNvCxnSpPr>
            <p:nvPr/>
          </p:nvCxnSpPr>
          <p:spPr>
            <a:xfrm flipV="1">
              <a:off x="1975910" y="1140796"/>
              <a:ext cx="558015" cy="65023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31" name="Прямая со стрелкой 30"/>
            <p:cNvCxnSpPr/>
            <p:nvPr/>
          </p:nvCxnSpPr>
          <p:spPr>
            <a:xfrm>
              <a:off x="3130460" y="421840"/>
              <a:ext cx="461520" cy="63716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32" name="Прямая со стрелкой 31"/>
            <p:cNvCxnSpPr/>
            <p:nvPr/>
          </p:nvCxnSpPr>
          <p:spPr>
            <a:xfrm flipV="1">
              <a:off x="901700" y="1819990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33" name="Прямая со стрелкой 32"/>
            <p:cNvCxnSpPr>
              <a:endCxn id="23" idx="2"/>
            </p:cNvCxnSpPr>
            <p:nvPr/>
          </p:nvCxnSpPr>
          <p:spPr>
            <a:xfrm flipV="1">
              <a:off x="1996390" y="1799861"/>
              <a:ext cx="1036150" cy="20129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34" name="Прямая со стрелкой 33"/>
            <p:cNvCxnSpPr>
              <a:stCxn id="23" idx="7"/>
            </p:cNvCxnSpPr>
            <p:nvPr/>
          </p:nvCxnSpPr>
          <p:spPr>
            <a:xfrm flipV="1">
              <a:off x="3099860" y="1149676"/>
              <a:ext cx="522720" cy="62230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35" name="Поле 10"/>
            <p:cNvSpPr txBox="1"/>
            <p:nvPr/>
          </p:nvSpPr>
          <p:spPr>
            <a:xfrm>
              <a:off x="33659" y="964556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А</a:t>
              </a:r>
            </a:p>
          </p:txBody>
        </p:sp>
        <p:sp>
          <p:nvSpPr>
            <p:cNvPr id="36" name="Поле 41"/>
            <p:cNvSpPr txBox="1"/>
            <p:nvPr/>
          </p:nvSpPr>
          <p:spPr>
            <a:xfrm>
              <a:off x="813424" y="121744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Б</a:t>
              </a:r>
            </a:p>
          </p:txBody>
        </p:sp>
        <p:sp>
          <p:nvSpPr>
            <p:cNvPr id="37" name="Поле 42"/>
            <p:cNvSpPr txBox="1"/>
            <p:nvPr/>
          </p:nvSpPr>
          <p:spPr>
            <a:xfrm>
              <a:off x="1845630" y="133620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Д</a:t>
              </a:r>
            </a:p>
          </p:txBody>
        </p:sp>
        <p:sp>
          <p:nvSpPr>
            <p:cNvPr id="38" name="Поле 43"/>
            <p:cNvSpPr txBox="1"/>
            <p:nvPr/>
          </p:nvSpPr>
          <p:spPr>
            <a:xfrm>
              <a:off x="3020615" y="128338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З</a:t>
              </a:r>
            </a:p>
          </p:txBody>
        </p:sp>
        <p:sp>
          <p:nvSpPr>
            <p:cNvPr id="39" name="Поле 44"/>
            <p:cNvSpPr txBox="1"/>
            <p:nvPr/>
          </p:nvSpPr>
          <p:spPr>
            <a:xfrm>
              <a:off x="1438420" y="1110652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В</a:t>
              </a:r>
            </a:p>
          </p:txBody>
        </p:sp>
        <p:sp>
          <p:nvSpPr>
            <p:cNvPr id="40" name="Поле 45"/>
            <p:cNvSpPr txBox="1"/>
            <p:nvPr/>
          </p:nvSpPr>
          <p:spPr>
            <a:xfrm>
              <a:off x="2533925" y="1106988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Е</a:t>
              </a:r>
            </a:p>
          </p:txBody>
        </p:sp>
        <p:sp>
          <p:nvSpPr>
            <p:cNvPr id="41" name="Поле 46"/>
            <p:cNvSpPr txBox="1"/>
            <p:nvPr/>
          </p:nvSpPr>
          <p:spPr>
            <a:xfrm>
              <a:off x="3751089" y="964556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К</a:t>
              </a:r>
            </a:p>
          </p:txBody>
        </p:sp>
        <p:sp>
          <p:nvSpPr>
            <p:cNvPr id="42" name="Поле 47"/>
            <p:cNvSpPr txBox="1"/>
            <p:nvPr/>
          </p:nvSpPr>
          <p:spPr>
            <a:xfrm>
              <a:off x="813424" y="1893160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Г</a:t>
              </a:r>
            </a:p>
          </p:txBody>
        </p:sp>
        <p:sp>
          <p:nvSpPr>
            <p:cNvPr id="43" name="Поле 48"/>
            <p:cNvSpPr txBox="1"/>
            <p:nvPr/>
          </p:nvSpPr>
          <p:spPr>
            <a:xfrm>
              <a:off x="1845630" y="1880030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Ж</a:t>
              </a:r>
            </a:p>
          </p:txBody>
        </p:sp>
        <p:sp>
          <p:nvSpPr>
            <p:cNvPr id="44" name="Поле 49"/>
            <p:cNvSpPr txBox="1"/>
            <p:nvPr/>
          </p:nvSpPr>
          <p:spPr>
            <a:xfrm>
              <a:off x="2971325" y="1859830"/>
              <a:ext cx="22439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+mn-cs"/>
                </a:rPr>
                <a:t>И</a:t>
              </a:r>
            </a:p>
          </p:txBody>
        </p:sp>
        <p:cxnSp>
          <p:nvCxnSpPr>
            <p:cNvPr id="45" name="Прямая со стрелкой 44"/>
            <p:cNvCxnSpPr/>
            <p:nvPr/>
          </p:nvCxnSpPr>
          <p:spPr>
            <a:xfrm flipV="1">
              <a:off x="1996390" y="1135596"/>
              <a:ext cx="1595590" cy="664266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</p:grpSp>
      <p:sp>
        <p:nvSpPr>
          <p:cNvPr id="4" name="Прямоугольник 3"/>
          <p:cNvSpPr/>
          <p:nvPr/>
        </p:nvSpPr>
        <p:spPr>
          <a:xfrm>
            <a:off x="287574" y="3543858"/>
            <a:ext cx="8615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Будем последовательно искать количество путей из вершины А во все остальные вершины графа, записывая возле каждой вершины в скобках количество путей из А до этой вершины.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Для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Calibri"/>
              </a:rPr>
              <a:t>начальной вершины А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количество путей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Calibri"/>
              </a:rPr>
              <a:t>всегда равно 1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Каждая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Calibri"/>
              </a:rPr>
              <a:t>входящая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в вершину стрелка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Calibri"/>
              </a:rPr>
              <a:t>добавляет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столько путей, сколько указано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Calibri"/>
              </a:rPr>
              <a:t>в начале этой стрелки 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/>
            </a:r>
            <a:b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</a:b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(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у вершины, из которой она выходит).</a:t>
            </a: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Начинать нужно с вершин, у которых все входящие стрелки уже имеют числа.</a:t>
            </a:r>
            <a:endParaRPr lang="ru-RU" sz="1400" dirty="0">
              <a:solidFill>
                <a:srgbClr val="000099"/>
              </a:solidFill>
              <a:latin typeface="+mn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87574" y="3291830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</a:t>
            </a:r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2246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effectLst/>
                <a:latin typeface="Times New Roman"/>
                <a:ea typeface="Calibri"/>
              </a:rPr>
              <a:t>9-1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4291" y="4587974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11.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291" y="2031690"/>
            <a:ext cx="8531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99"/>
                </a:solidFill>
                <a:latin typeface="+mn-lt"/>
              </a:rPr>
              <a:t>Вершина </a:t>
            </a:r>
            <a:r>
              <a:rPr lang="ru-RU" sz="1400" dirty="0">
                <a:solidFill>
                  <a:srgbClr val="000099"/>
                </a:solidFill>
                <a:latin typeface="+mn-lt"/>
              </a:rPr>
              <a:t>К – четыре входящих стрелки с числами 6, 3, 1 и 1, всего 6 + 3 + 1 +1 = 11 путей.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121084" y="2302265"/>
            <a:ext cx="4599940" cy="2249805"/>
          </a:xfrm>
          <a:prstGeom prst="rect">
            <a:avLst/>
          </a:prstGeom>
        </p:spPr>
      </p:sp>
      <p:sp>
        <p:nvSpPr>
          <p:cNvPr id="18" name="Овал 17"/>
          <p:cNvSpPr/>
          <p:nvPr/>
        </p:nvSpPr>
        <p:spPr>
          <a:xfrm>
            <a:off x="2438494" y="338959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2512164" y="3408641"/>
            <a:ext cx="1012270" cy="1155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20" name="Прямая со стрелкой 19"/>
          <p:cNvCxnSpPr/>
          <p:nvPr/>
        </p:nvCxnSpPr>
        <p:spPr>
          <a:xfrm>
            <a:off x="2493114" y="3451941"/>
            <a:ext cx="513060" cy="64770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21" name="Овал 20"/>
          <p:cNvSpPr/>
          <p:nvPr/>
        </p:nvSpPr>
        <p:spPr>
          <a:xfrm>
            <a:off x="3524434" y="338324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flipV="1">
            <a:off x="3603304" y="3399365"/>
            <a:ext cx="1012270" cy="1155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32" name="Овал 31"/>
          <p:cNvSpPr/>
          <p:nvPr/>
        </p:nvSpPr>
        <p:spPr>
          <a:xfrm>
            <a:off x="4615574" y="336419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V="1">
            <a:off x="4700794" y="3390459"/>
            <a:ext cx="1012270" cy="1155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34" name="Овал 33"/>
          <p:cNvSpPr/>
          <p:nvPr/>
        </p:nvSpPr>
        <p:spPr>
          <a:xfrm>
            <a:off x="5713064" y="3361265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2994624" y="266569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4036024" y="266569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5172674" y="267839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2994624" y="408809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4029674" y="408174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5153624" y="406269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2505814" y="2744561"/>
            <a:ext cx="523320" cy="65658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42" name="Прямая со стрелкой 41"/>
          <p:cNvCxnSpPr/>
          <p:nvPr/>
        </p:nvCxnSpPr>
        <p:spPr>
          <a:xfrm flipV="1">
            <a:off x="3591754" y="2744561"/>
            <a:ext cx="485130" cy="65023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43" name="Прямая со стрелкой 42"/>
          <p:cNvCxnSpPr/>
          <p:nvPr/>
        </p:nvCxnSpPr>
        <p:spPr>
          <a:xfrm flipV="1">
            <a:off x="4688094" y="2731861"/>
            <a:ext cx="511770" cy="63868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44" name="Прямая со стрелкой 43"/>
          <p:cNvCxnSpPr/>
          <p:nvPr/>
        </p:nvCxnSpPr>
        <p:spPr>
          <a:xfrm>
            <a:off x="3073494" y="2705126"/>
            <a:ext cx="967910" cy="4503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45" name="Прямая со стрелкой 44"/>
          <p:cNvCxnSpPr/>
          <p:nvPr/>
        </p:nvCxnSpPr>
        <p:spPr>
          <a:xfrm>
            <a:off x="4114894" y="2709629"/>
            <a:ext cx="1057780" cy="15882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46" name="Прямая со стрелкой 45"/>
          <p:cNvCxnSpPr>
            <a:stCxn id="38" idx="7"/>
          </p:cNvCxnSpPr>
          <p:nvPr/>
        </p:nvCxnSpPr>
        <p:spPr>
          <a:xfrm flipV="1">
            <a:off x="3061944" y="3468463"/>
            <a:ext cx="497560" cy="631178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47" name="Прямая со стрелкой 46"/>
          <p:cNvCxnSpPr/>
          <p:nvPr/>
        </p:nvCxnSpPr>
        <p:spPr>
          <a:xfrm flipV="1">
            <a:off x="4096994" y="3443061"/>
            <a:ext cx="558015" cy="65023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48" name="Прямая со стрелкой 47"/>
          <p:cNvCxnSpPr/>
          <p:nvPr/>
        </p:nvCxnSpPr>
        <p:spPr>
          <a:xfrm>
            <a:off x="5251544" y="2724105"/>
            <a:ext cx="461520" cy="63716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49" name="Прямая со стрелкой 48"/>
          <p:cNvCxnSpPr/>
          <p:nvPr/>
        </p:nvCxnSpPr>
        <p:spPr>
          <a:xfrm flipV="1">
            <a:off x="3022784" y="4122255"/>
            <a:ext cx="1012270" cy="1155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50" name="Прямая со стрелкой 49"/>
          <p:cNvCxnSpPr/>
          <p:nvPr/>
        </p:nvCxnSpPr>
        <p:spPr>
          <a:xfrm flipV="1">
            <a:off x="4117474" y="4102126"/>
            <a:ext cx="1036150" cy="20129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51" name="Прямая со стрелкой 50"/>
          <p:cNvCxnSpPr/>
          <p:nvPr/>
        </p:nvCxnSpPr>
        <p:spPr>
          <a:xfrm flipV="1">
            <a:off x="5226144" y="3451941"/>
            <a:ext cx="522852" cy="61710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52" name="Поле 138"/>
          <p:cNvSpPr txBox="1"/>
          <p:nvPr/>
        </p:nvSpPr>
        <p:spPr>
          <a:xfrm>
            <a:off x="2121084" y="3168856"/>
            <a:ext cx="475013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А 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53" name="Поле 139"/>
          <p:cNvSpPr txBox="1"/>
          <p:nvPr/>
        </p:nvSpPr>
        <p:spPr>
          <a:xfrm>
            <a:off x="2934508" y="2388381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Б </a:t>
            </a:r>
          </a:p>
        </p:txBody>
      </p:sp>
      <p:sp>
        <p:nvSpPr>
          <p:cNvPr id="54" name="Поле 140"/>
          <p:cNvSpPr txBox="1"/>
          <p:nvPr/>
        </p:nvSpPr>
        <p:spPr>
          <a:xfrm>
            <a:off x="3966713" y="2376505"/>
            <a:ext cx="424467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Д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55" name="Поле 141"/>
          <p:cNvSpPr txBox="1"/>
          <p:nvPr/>
        </p:nvSpPr>
        <p:spPr>
          <a:xfrm>
            <a:off x="5141699" y="2389037"/>
            <a:ext cx="37572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З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56" name="Поле 142"/>
          <p:cNvSpPr txBox="1"/>
          <p:nvPr/>
        </p:nvSpPr>
        <p:spPr>
          <a:xfrm>
            <a:off x="3559504" y="3435846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В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57" name="Поле 143"/>
          <p:cNvSpPr txBox="1"/>
          <p:nvPr/>
        </p:nvSpPr>
        <p:spPr>
          <a:xfrm>
            <a:off x="4655009" y="3403315"/>
            <a:ext cx="398514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Е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58" name="Поле 144"/>
          <p:cNvSpPr txBox="1"/>
          <p:nvPr/>
        </p:nvSpPr>
        <p:spPr>
          <a:xfrm>
            <a:off x="5872173" y="3266821"/>
            <a:ext cx="506215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К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59" name="Поле 145"/>
          <p:cNvSpPr txBox="1"/>
          <p:nvPr/>
        </p:nvSpPr>
        <p:spPr>
          <a:xfrm>
            <a:off x="2934508" y="4177611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Г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60" name="Поле 146"/>
          <p:cNvSpPr txBox="1"/>
          <p:nvPr/>
        </p:nvSpPr>
        <p:spPr>
          <a:xfrm>
            <a:off x="3966714" y="4176357"/>
            <a:ext cx="4938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Ж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61" name="Поле 147"/>
          <p:cNvSpPr txBox="1"/>
          <p:nvPr/>
        </p:nvSpPr>
        <p:spPr>
          <a:xfrm>
            <a:off x="5092409" y="4162095"/>
            <a:ext cx="42501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И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cxnSp>
        <p:nvCxnSpPr>
          <p:cNvPr id="62" name="Прямая со стрелкой 61"/>
          <p:cNvCxnSpPr>
            <a:stCxn id="39" idx="6"/>
          </p:cNvCxnSpPr>
          <p:nvPr/>
        </p:nvCxnSpPr>
        <p:spPr>
          <a:xfrm flipV="1">
            <a:off x="4108544" y="3425985"/>
            <a:ext cx="1604520" cy="695191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63" name="Поле 139"/>
          <p:cNvSpPr txBox="1"/>
          <p:nvPr/>
        </p:nvSpPr>
        <p:spPr>
          <a:xfrm>
            <a:off x="3061944" y="2388380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4" name="Поле 145"/>
          <p:cNvSpPr txBox="1"/>
          <p:nvPr/>
        </p:nvSpPr>
        <p:spPr>
          <a:xfrm>
            <a:off x="3070232" y="4186829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5" name="Поле 146"/>
          <p:cNvSpPr txBox="1"/>
          <p:nvPr/>
        </p:nvSpPr>
        <p:spPr>
          <a:xfrm>
            <a:off x="4174149" y="4176357"/>
            <a:ext cx="4938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6" name="Поле 147"/>
          <p:cNvSpPr txBox="1"/>
          <p:nvPr/>
        </p:nvSpPr>
        <p:spPr>
          <a:xfrm>
            <a:off x="5265727" y="4162095"/>
            <a:ext cx="42501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7" name="Поле 142"/>
          <p:cNvSpPr txBox="1"/>
          <p:nvPr/>
        </p:nvSpPr>
        <p:spPr>
          <a:xfrm>
            <a:off x="3678040" y="3430745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2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8" name="Поле 140"/>
          <p:cNvSpPr txBox="1"/>
          <p:nvPr/>
        </p:nvSpPr>
        <p:spPr>
          <a:xfrm>
            <a:off x="4132614" y="2376503"/>
            <a:ext cx="424467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3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9" name="Поле 143"/>
          <p:cNvSpPr txBox="1"/>
          <p:nvPr/>
        </p:nvSpPr>
        <p:spPr>
          <a:xfrm>
            <a:off x="4788024" y="3403315"/>
            <a:ext cx="398514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3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70" name="Поле 141"/>
          <p:cNvSpPr txBox="1"/>
          <p:nvPr/>
        </p:nvSpPr>
        <p:spPr>
          <a:xfrm>
            <a:off x="5265727" y="2389037"/>
            <a:ext cx="37572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6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71" name="Поле 144"/>
          <p:cNvSpPr txBox="1"/>
          <p:nvPr/>
        </p:nvSpPr>
        <p:spPr>
          <a:xfrm>
            <a:off x="6046005" y="3266821"/>
            <a:ext cx="506215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84290" y="605750"/>
            <a:ext cx="77800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Вершины Б, Г, Ж, И – по одной входящей стрелке, в начале которой написано 1 </a:t>
            </a:r>
            <a:br>
              <a:rPr lang="ru-RU" sz="1400" dirty="0">
                <a:solidFill>
                  <a:srgbClr val="000099"/>
                </a:solidFill>
                <a:latin typeface="Calibri"/>
              </a:rPr>
            </a:br>
            <a:r>
              <a:rPr lang="ru-RU" sz="1400" dirty="0">
                <a:solidFill>
                  <a:srgbClr val="000099"/>
                </a:solidFill>
                <a:latin typeface="Calibri"/>
              </a:rPr>
              <a:t>(сюда можно попасть одним способом, один путь).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291" y="1039837"/>
            <a:ext cx="65943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В – две входящих стрелки с числами 1, в эту вершину 1 + 1 = 2 пути.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4290" y="1291865"/>
            <a:ext cx="79834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Д – две входящих стрелки с числами 1 и 2, в эту вершину 1 + 2 = 3 пути.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4290" y="1527634"/>
            <a:ext cx="79278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Е – две входящих стрелки с числами 2 и 1, в эту вершину 2 + 1 = 3 пути.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4291" y="1795921"/>
            <a:ext cx="82040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З – две входящих стрелки с числами 3 и 3, в эту вершину 3 + 3 = 6 путей.</a:t>
            </a:r>
          </a:p>
        </p:txBody>
      </p:sp>
    </p:spTree>
    <p:extLst>
      <p:ext uri="{BB962C8B-B14F-4D97-AF65-F5344CB8AC3E}">
        <p14:creationId xmlns:p14="http://schemas.microsoft.com/office/powerpoint/2010/main" val="2549499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2" grpId="0"/>
      <p:bldP spid="4" grpId="0"/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9-2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На рисунке – схема дорог, связывающих города А, Б, В, Г, Д, Е, Ж и З. По каждой дороге можно двигаться только в одном направлении, указанном стрелкой. Сколько существует различных путей из города А в город З, проходящих через город В?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87575" y="3566505"/>
            <a:ext cx="85880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</a:t>
            </a:r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По условию задачи нужно найти только пути, проходящие через город В. </a:t>
            </a:r>
            <a:endParaRPr lang="ru-RU" sz="14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Поэтому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нужно вычеркнуть на схеме те стрелки пути, которые </a:t>
            </a:r>
            <a:r>
              <a:rPr lang="ru-RU" sz="1400" u="sng" dirty="0">
                <a:solidFill>
                  <a:srgbClr val="000099"/>
                </a:solidFill>
                <a:latin typeface="Calibri"/>
              </a:rPr>
              <a:t>не идут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через вершину В.</a:t>
            </a:r>
          </a:p>
        </p:txBody>
      </p:sp>
      <p:grpSp>
        <p:nvGrpSpPr>
          <p:cNvPr id="47" name="Полотно 93"/>
          <p:cNvGrpSpPr/>
          <p:nvPr/>
        </p:nvGrpSpPr>
        <p:grpSpPr>
          <a:xfrm>
            <a:off x="287574" y="1244521"/>
            <a:ext cx="4599940" cy="2249805"/>
            <a:chOff x="0" y="0"/>
            <a:chExt cx="4599940" cy="2249805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0" y="0"/>
              <a:ext cx="4599940" cy="2249805"/>
            </a:xfrm>
            <a:prstGeom prst="rect">
              <a:avLst/>
            </a:prstGeom>
          </p:spPr>
        </p:sp>
        <p:sp>
          <p:nvSpPr>
            <p:cNvPr id="49" name="Овал 48"/>
            <p:cNvSpPr/>
            <p:nvPr/>
          </p:nvSpPr>
          <p:spPr>
            <a:xfrm>
              <a:off x="317410" y="10873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0" name="Прямая со стрелкой 49"/>
            <p:cNvCxnSpPr/>
            <p:nvPr/>
          </p:nvCxnSpPr>
          <p:spPr>
            <a:xfrm flipV="1">
              <a:off x="391080" y="1106376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51" name="Прямая со стрелкой 50"/>
            <p:cNvCxnSpPr>
              <a:endCxn id="59" idx="1"/>
            </p:cNvCxnSpPr>
            <p:nvPr/>
          </p:nvCxnSpPr>
          <p:spPr>
            <a:xfrm>
              <a:off x="372030" y="1149676"/>
              <a:ext cx="807692" cy="6404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52" name="Овал 51"/>
            <p:cNvSpPr/>
            <p:nvPr/>
          </p:nvSpPr>
          <p:spPr>
            <a:xfrm>
              <a:off x="1403350" y="10809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3" name="Прямая со стрелкой 52"/>
            <p:cNvCxnSpPr/>
            <p:nvPr/>
          </p:nvCxnSpPr>
          <p:spPr>
            <a:xfrm flipV="1">
              <a:off x="1482220" y="1087326"/>
              <a:ext cx="1220089" cy="21324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54" name="Овал 53"/>
            <p:cNvSpPr/>
            <p:nvPr/>
          </p:nvSpPr>
          <p:spPr>
            <a:xfrm>
              <a:off x="2702309" y="1057224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5" name="Прямая со стрелкой 54"/>
            <p:cNvCxnSpPr/>
            <p:nvPr/>
          </p:nvCxnSpPr>
          <p:spPr>
            <a:xfrm>
              <a:off x="2781179" y="1088194"/>
              <a:ext cx="810801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56" name="Овал 55"/>
            <p:cNvSpPr/>
            <p:nvPr/>
          </p:nvSpPr>
          <p:spPr>
            <a:xfrm>
              <a:off x="3591980" y="1059000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1265426" y="3761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Овал 57"/>
            <p:cNvSpPr/>
            <p:nvPr/>
          </p:nvSpPr>
          <p:spPr>
            <a:xfrm>
              <a:off x="2500840" y="381458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Овал 58"/>
            <p:cNvSpPr/>
            <p:nvPr/>
          </p:nvSpPr>
          <p:spPr>
            <a:xfrm>
              <a:off x="1168172" y="17785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Овал 59"/>
            <p:cNvSpPr/>
            <p:nvPr/>
          </p:nvSpPr>
          <p:spPr>
            <a:xfrm>
              <a:off x="2455055" y="1789290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61" name="Прямая со стрелкой 60"/>
            <p:cNvCxnSpPr/>
            <p:nvPr/>
          </p:nvCxnSpPr>
          <p:spPr>
            <a:xfrm flipV="1">
              <a:off x="384730" y="442296"/>
              <a:ext cx="880696" cy="6565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62" name="Прямая со стрелкой 61"/>
            <p:cNvCxnSpPr>
              <a:stCxn id="57" idx="5"/>
              <a:endCxn id="52" idx="0"/>
            </p:cNvCxnSpPr>
            <p:nvPr/>
          </p:nvCxnSpPr>
          <p:spPr>
            <a:xfrm>
              <a:off x="1332746" y="443446"/>
              <a:ext cx="110039" cy="63753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63" name="Прямая со стрелкой 62"/>
            <p:cNvCxnSpPr>
              <a:endCxn id="58" idx="3"/>
            </p:cNvCxnSpPr>
            <p:nvPr/>
          </p:nvCxnSpPr>
          <p:spPr>
            <a:xfrm flipV="1">
              <a:off x="1464140" y="448778"/>
              <a:ext cx="1048250" cy="638548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64" name="Прямая со стрелкой 63"/>
            <p:cNvCxnSpPr>
              <a:endCxn id="58" idx="2"/>
            </p:cNvCxnSpPr>
            <p:nvPr/>
          </p:nvCxnSpPr>
          <p:spPr>
            <a:xfrm>
              <a:off x="1344296" y="415002"/>
              <a:ext cx="1156544" cy="5891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65" name="Прямая со стрелкой 64"/>
            <p:cNvCxnSpPr>
              <a:stCxn id="52" idx="4"/>
              <a:endCxn id="59" idx="7"/>
            </p:cNvCxnSpPr>
            <p:nvPr/>
          </p:nvCxnSpPr>
          <p:spPr>
            <a:xfrm flipH="1">
              <a:off x="1235492" y="1159846"/>
              <a:ext cx="207293" cy="6302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66" name="Прямая со стрелкой 65"/>
            <p:cNvCxnSpPr>
              <a:endCxn id="54" idx="0"/>
            </p:cNvCxnSpPr>
            <p:nvPr/>
          </p:nvCxnSpPr>
          <p:spPr>
            <a:xfrm>
              <a:off x="2539862" y="460328"/>
              <a:ext cx="201882" cy="596896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67" name="Прямая со стрелкой 66"/>
            <p:cNvCxnSpPr/>
            <p:nvPr/>
          </p:nvCxnSpPr>
          <p:spPr>
            <a:xfrm>
              <a:off x="2579710" y="443446"/>
              <a:ext cx="1012270" cy="615554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68" name="Прямая со стрелкой 67"/>
            <p:cNvCxnSpPr>
              <a:endCxn id="60" idx="2"/>
            </p:cNvCxnSpPr>
            <p:nvPr/>
          </p:nvCxnSpPr>
          <p:spPr>
            <a:xfrm>
              <a:off x="1247042" y="1825221"/>
              <a:ext cx="1208013" cy="3504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69" name="Прямая со стрелкой 68"/>
            <p:cNvCxnSpPr>
              <a:endCxn id="56" idx="3"/>
            </p:cNvCxnSpPr>
            <p:nvPr/>
          </p:nvCxnSpPr>
          <p:spPr>
            <a:xfrm flipV="1">
              <a:off x="2539862" y="1126320"/>
              <a:ext cx="1063668" cy="698902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70" name="Поле 80"/>
            <p:cNvSpPr txBox="1"/>
            <p:nvPr/>
          </p:nvSpPr>
          <p:spPr>
            <a:xfrm>
              <a:off x="0" y="866591"/>
              <a:ext cx="47501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А</a:t>
              </a:r>
            </a:p>
          </p:txBody>
        </p:sp>
        <p:sp>
          <p:nvSpPr>
            <p:cNvPr id="71" name="Поле 81"/>
            <p:cNvSpPr txBox="1"/>
            <p:nvPr/>
          </p:nvSpPr>
          <p:spPr>
            <a:xfrm>
              <a:off x="1116245" y="122245"/>
              <a:ext cx="39728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Б</a:t>
              </a:r>
            </a:p>
          </p:txBody>
        </p:sp>
        <p:sp>
          <p:nvSpPr>
            <p:cNvPr id="72" name="Поле 83"/>
            <p:cNvSpPr txBox="1"/>
            <p:nvPr/>
          </p:nvSpPr>
          <p:spPr>
            <a:xfrm>
              <a:off x="2403097" y="132320"/>
              <a:ext cx="429167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Д</a:t>
              </a:r>
            </a:p>
          </p:txBody>
        </p:sp>
        <p:sp>
          <p:nvSpPr>
            <p:cNvPr id="73" name="Поле 84"/>
            <p:cNvSpPr txBox="1"/>
            <p:nvPr/>
          </p:nvSpPr>
          <p:spPr>
            <a:xfrm>
              <a:off x="1403350" y="1215245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В</a:t>
              </a:r>
            </a:p>
          </p:txBody>
        </p:sp>
        <p:sp>
          <p:nvSpPr>
            <p:cNvPr id="74" name="Поле 85"/>
            <p:cNvSpPr txBox="1"/>
            <p:nvPr/>
          </p:nvSpPr>
          <p:spPr>
            <a:xfrm>
              <a:off x="2640802" y="1123720"/>
              <a:ext cx="398514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Е</a:t>
              </a:r>
            </a:p>
          </p:txBody>
        </p:sp>
        <p:sp>
          <p:nvSpPr>
            <p:cNvPr id="75" name="Поле 88"/>
            <p:cNvSpPr txBox="1"/>
            <p:nvPr/>
          </p:nvSpPr>
          <p:spPr>
            <a:xfrm>
              <a:off x="3751089" y="964556"/>
              <a:ext cx="506215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З</a:t>
              </a:r>
            </a:p>
          </p:txBody>
        </p:sp>
        <p:sp>
          <p:nvSpPr>
            <p:cNvPr id="76" name="Поле 89"/>
            <p:cNvSpPr txBox="1"/>
            <p:nvPr/>
          </p:nvSpPr>
          <p:spPr>
            <a:xfrm>
              <a:off x="1116245" y="1873143"/>
              <a:ext cx="39728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Г</a:t>
              </a:r>
            </a:p>
          </p:txBody>
        </p:sp>
        <p:sp>
          <p:nvSpPr>
            <p:cNvPr id="77" name="Поле 91"/>
            <p:cNvSpPr txBox="1"/>
            <p:nvPr/>
          </p:nvSpPr>
          <p:spPr>
            <a:xfrm>
              <a:off x="2407246" y="1856058"/>
              <a:ext cx="508146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Ж</a:t>
              </a:r>
            </a:p>
          </p:txBody>
        </p:sp>
        <p:cxnSp>
          <p:nvCxnSpPr>
            <p:cNvPr id="78" name="Прямая со стрелкой 77"/>
            <p:cNvCxnSpPr>
              <a:stCxn id="52" idx="6"/>
              <a:endCxn id="60" idx="0"/>
            </p:cNvCxnSpPr>
            <p:nvPr/>
          </p:nvCxnSpPr>
          <p:spPr>
            <a:xfrm>
              <a:off x="1482220" y="1120411"/>
              <a:ext cx="1012270" cy="668879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</p:grpSp>
      <p:grpSp>
        <p:nvGrpSpPr>
          <p:cNvPr id="79" name="Полотно 188"/>
          <p:cNvGrpSpPr/>
          <p:nvPr/>
        </p:nvGrpSpPr>
        <p:grpSpPr>
          <a:xfrm>
            <a:off x="4544060" y="1239602"/>
            <a:ext cx="4599940" cy="2249805"/>
            <a:chOff x="0" y="0"/>
            <a:chExt cx="4599940" cy="2249805"/>
          </a:xfrm>
        </p:grpSpPr>
        <p:sp>
          <p:nvSpPr>
            <p:cNvPr id="80" name="Прямоугольник 79"/>
            <p:cNvSpPr/>
            <p:nvPr/>
          </p:nvSpPr>
          <p:spPr>
            <a:xfrm>
              <a:off x="0" y="0"/>
              <a:ext cx="4599940" cy="2249805"/>
            </a:xfrm>
            <a:prstGeom prst="rect">
              <a:avLst/>
            </a:prstGeom>
          </p:spPr>
        </p:sp>
        <p:sp>
          <p:nvSpPr>
            <p:cNvPr id="81" name="Овал 80"/>
            <p:cNvSpPr/>
            <p:nvPr/>
          </p:nvSpPr>
          <p:spPr>
            <a:xfrm>
              <a:off x="317410" y="10873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82" name="Прямая со стрелкой 81"/>
            <p:cNvCxnSpPr/>
            <p:nvPr/>
          </p:nvCxnSpPr>
          <p:spPr>
            <a:xfrm flipV="1">
              <a:off x="391080" y="1106376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83" name="Прямая со стрелкой 82"/>
            <p:cNvCxnSpPr/>
            <p:nvPr/>
          </p:nvCxnSpPr>
          <p:spPr>
            <a:xfrm>
              <a:off x="372030" y="1149676"/>
              <a:ext cx="807692" cy="6404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84" name="Овал 83"/>
            <p:cNvSpPr/>
            <p:nvPr/>
          </p:nvSpPr>
          <p:spPr>
            <a:xfrm>
              <a:off x="1403350" y="10809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85" name="Прямая со стрелкой 84"/>
            <p:cNvCxnSpPr/>
            <p:nvPr/>
          </p:nvCxnSpPr>
          <p:spPr>
            <a:xfrm flipV="1">
              <a:off x="1482220" y="1087326"/>
              <a:ext cx="1220089" cy="21324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86" name="Овал 85"/>
            <p:cNvSpPr/>
            <p:nvPr/>
          </p:nvSpPr>
          <p:spPr>
            <a:xfrm>
              <a:off x="2702309" y="1057224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87" name="Прямая со стрелкой 86"/>
            <p:cNvCxnSpPr/>
            <p:nvPr/>
          </p:nvCxnSpPr>
          <p:spPr>
            <a:xfrm>
              <a:off x="2781179" y="1088194"/>
              <a:ext cx="810801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88" name="Овал 87"/>
            <p:cNvSpPr/>
            <p:nvPr/>
          </p:nvSpPr>
          <p:spPr>
            <a:xfrm>
              <a:off x="3591980" y="1059000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1265426" y="3761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Овал 89"/>
            <p:cNvSpPr/>
            <p:nvPr/>
          </p:nvSpPr>
          <p:spPr>
            <a:xfrm>
              <a:off x="2500840" y="381458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Овал 90"/>
            <p:cNvSpPr/>
            <p:nvPr/>
          </p:nvSpPr>
          <p:spPr>
            <a:xfrm>
              <a:off x="1168172" y="17785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Овал 91"/>
            <p:cNvSpPr/>
            <p:nvPr/>
          </p:nvSpPr>
          <p:spPr>
            <a:xfrm>
              <a:off x="2455055" y="1789290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93" name="Прямая со стрелкой 92"/>
            <p:cNvCxnSpPr/>
            <p:nvPr/>
          </p:nvCxnSpPr>
          <p:spPr>
            <a:xfrm flipV="1">
              <a:off x="384730" y="442296"/>
              <a:ext cx="880696" cy="6565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94" name="Прямая со стрелкой 93"/>
            <p:cNvCxnSpPr/>
            <p:nvPr/>
          </p:nvCxnSpPr>
          <p:spPr>
            <a:xfrm>
              <a:off x="1332746" y="443446"/>
              <a:ext cx="110039" cy="63753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95" name="Прямая со стрелкой 94"/>
            <p:cNvCxnSpPr/>
            <p:nvPr/>
          </p:nvCxnSpPr>
          <p:spPr>
            <a:xfrm flipV="1">
              <a:off x="1464140" y="448778"/>
              <a:ext cx="1048250" cy="638548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96" name="Прямая со стрелкой 95"/>
            <p:cNvCxnSpPr/>
            <p:nvPr/>
          </p:nvCxnSpPr>
          <p:spPr>
            <a:xfrm>
              <a:off x="1344296" y="415002"/>
              <a:ext cx="1156544" cy="5891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97" name="Прямая со стрелкой 96"/>
            <p:cNvCxnSpPr/>
            <p:nvPr/>
          </p:nvCxnSpPr>
          <p:spPr>
            <a:xfrm flipH="1">
              <a:off x="1235492" y="1159846"/>
              <a:ext cx="207293" cy="6302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98" name="Прямая со стрелкой 97"/>
            <p:cNvCxnSpPr/>
            <p:nvPr/>
          </p:nvCxnSpPr>
          <p:spPr>
            <a:xfrm>
              <a:off x="2539862" y="460328"/>
              <a:ext cx="201882" cy="596896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99" name="Прямая со стрелкой 98"/>
            <p:cNvCxnSpPr/>
            <p:nvPr/>
          </p:nvCxnSpPr>
          <p:spPr>
            <a:xfrm>
              <a:off x="2579710" y="443446"/>
              <a:ext cx="1012270" cy="615554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00" name="Прямая со стрелкой 99"/>
            <p:cNvCxnSpPr/>
            <p:nvPr/>
          </p:nvCxnSpPr>
          <p:spPr>
            <a:xfrm>
              <a:off x="1247042" y="1825221"/>
              <a:ext cx="1208013" cy="3504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01" name="Прямая со стрелкой 100"/>
            <p:cNvCxnSpPr>
              <a:endCxn id="88" idx="3"/>
            </p:cNvCxnSpPr>
            <p:nvPr/>
          </p:nvCxnSpPr>
          <p:spPr>
            <a:xfrm flipV="1">
              <a:off x="2539862" y="1126320"/>
              <a:ext cx="1063668" cy="698902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02" name="Поле 179"/>
            <p:cNvSpPr txBox="1"/>
            <p:nvPr/>
          </p:nvSpPr>
          <p:spPr>
            <a:xfrm>
              <a:off x="0" y="866591"/>
              <a:ext cx="47501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А</a:t>
              </a:r>
            </a:p>
          </p:txBody>
        </p:sp>
        <p:sp>
          <p:nvSpPr>
            <p:cNvPr id="103" name="Поле 180"/>
            <p:cNvSpPr txBox="1"/>
            <p:nvPr/>
          </p:nvSpPr>
          <p:spPr>
            <a:xfrm>
              <a:off x="1116245" y="122245"/>
              <a:ext cx="39728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Б</a:t>
              </a:r>
            </a:p>
          </p:txBody>
        </p:sp>
        <p:sp>
          <p:nvSpPr>
            <p:cNvPr id="104" name="Поле 181"/>
            <p:cNvSpPr txBox="1"/>
            <p:nvPr/>
          </p:nvSpPr>
          <p:spPr>
            <a:xfrm>
              <a:off x="2403097" y="132320"/>
              <a:ext cx="429167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Д</a:t>
              </a:r>
            </a:p>
          </p:txBody>
        </p:sp>
        <p:sp>
          <p:nvSpPr>
            <p:cNvPr id="105" name="Поле 182"/>
            <p:cNvSpPr txBox="1"/>
            <p:nvPr/>
          </p:nvSpPr>
          <p:spPr>
            <a:xfrm>
              <a:off x="1403350" y="1215245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В</a:t>
              </a:r>
            </a:p>
          </p:txBody>
        </p:sp>
        <p:sp>
          <p:nvSpPr>
            <p:cNvPr id="106" name="Поле 183"/>
            <p:cNvSpPr txBox="1"/>
            <p:nvPr/>
          </p:nvSpPr>
          <p:spPr>
            <a:xfrm>
              <a:off x="2640802" y="1123720"/>
              <a:ext cx="398514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Е</a:t>
              </a:r>
            </a:p>
          </p:txBody>
        </p:sp>
        <p:sp>
          <p:nvSpPr>
            <p:cNvPr id="107" name="Поле 184"/>
            <p:cNvSpPr txBox="1"/>
            <p:nvPr/>
          </p:nvSpPr>
          <p:spPr>
            <a:xfrm>
              <a:off x="3751089" y="964556"/>
              <a:ext cx="506215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З</a:t>
              </a:r>
            </a:p>
          </p:txBody>
        </p:sp>
        <p:sp>
          <p:nvSpPr>
            <p:cNvPr id="108" name="Поле 185"/>
            <p:cNvSpPr txBox="1"/>
            <p:nvPr/>
          </p:nvSpPr>
          <p:spPr>
            <a:xfrm>
              <a:off x="1116245" y="1873143"/>
              <a:ext cx="39728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Г</a:t>
              </a:r>
            </a:p>
          </p:txBody>
        </p:sp>
        <p:sp>
          <p:nvSpPr>
            <p:cNvPr id="109" name="Поле 186"/>
            <p:cNvSpPr txBox="1"/>
            <p:nvPr/>
          </p:nvSpPr>
          <p:spPr>
            <a:xfrm>
              <a:off x="2407246" y="1853761"/>
              <a:ext cx="508146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Ж</a:t>
              </a:r>
            </a:p>
          </p:txBody>
        </p:sp>
        <p:cxnSp>
          <p:nvCxnSpPr>
            <p:cNvPr id="110" name="Прямая со стрелкой 109"/>
            <p:cNvCxnSpPr/>
            <p:nvPr/>
          </p:nvCxnSpPr>
          <p:spPr>
            <a:xfrm>
              <a:off x="1482220" y="1120411"/>
              <a:ext cx="1012270" cy="668879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11" name="Прямая соединительная линия 110"/>
            <p:cNvCxnSpPr/>
            <p:nvPr/>
          </p:nvCxnSpPr>
          <p:spPr>
            <a:xfrm>
              <a:off x="1745673" y="334560"/>
              <a:ext cx="0" cy="176077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2" name="Прямая соединительная линия 111"/>
            <p:cNvCxnSpPr/>
            <p:nvPr/>
          </p:nvCxnSpPr>
          <p:spPr>
            <a:xfrm>
              <a:off x="1899459" y="334560"/>
              <a:ext cx="0" cy="176077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3" name="Прямая соединительная линия 112"/>
            <p:cNvCxnSpPr/>
            <p:nvPr/>
          </p:nvCxnSpPr>
          <p:spPr>
            <a:xfrm flipH="1">
              <a:off x="694113" y="1380849"/>
              <a:ext cx="125284" cy="168712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4" name="Прямая соединительная линия 113"/>
            <p:cNvCxnSpPr/>
            <p:nvPr/>
          </p:nvCxnSpPr>
          <p:spPr>
            <a:xfrm flipH="1">
              <a:off x="801584" y="1472374"/>
              <a:ext cx="125284" cy="168712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2600323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9-2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4291" y="3975906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10.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291" y="1671650"/>
            <a:ext cx="8531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Вершина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З – три входящих стрелки с числами 2, 4 и 4, всего 2 + 4 + 4 = 10 путей.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2064324" y="1955167"/>
            <a:ext cx="4599940" cy="2249805"/>
          </a:xfrm>
          <a:prstGeom prst="rect">
            <a:avLst/>
          </a:prstGeom>
        </p:spPr>
      </p:sp>
      <p:sp>
        <p:nvSpPr>
          <p:cNvPr id="65" name="Овал 64"/>
          <p:cNvSpPr/>
          <p:nvPr/>
        </p:nvSpPr>
        <p:spPr>
          <a:xfrm>
            <a:off x="2381734" y="310803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6" name="Прямая со стрелкой 65"/>
          <p:cNvCxnSpPr/>
          <p:nvPr/>
        </p:nvCxnSpPr>
        <p:spPr>
          <a:xfrm flipV="1">
            <a:off x="2455404" y="3127081"/>
            <a:ext cx="1012270" cy="1155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67" name="Овал 66"/>
          <p:cNvSpPr/>
          <p:nvPr/>
        </p:nvSpPr>
        <p:spPr>
          <a:xfrm>
            <a:off x="3467674" y="310168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8" name="Прямая со стрелкой 67"/>
          <p:cNvCxnSpPr/>
          <p:nvPr/>
        </p:nvCxnSpPr>
        <p:spPr>
          <a:xfrm flipV="1">
            <a:off x="3546544" y="3108031"/>
            <a:ext cx="1220089" cy="21324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69" name="Овал 68"/>
          <p:cNvSpPr/>
          <p:nvPr/>
        </p:nvSpPr>
        <p:spPr>
          <a:xfrm>
            <a:off x="4766633" y="3077929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70" name="Прямая со стрелкой 69"/>
          <p:cNvCxnSpPr/>
          <p:nvPr/>
        </p:nvCxnSpPr>
        <p:spPr>
          <a:xfrm>
            <a:off x="4845503" y="3108899"/>
            <a:ext cx="810801" cy="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71" name="Овал 70"/>
          <p:cNvSpPr/>
          <p:nvPr/>
        </p:nvSpPr>
        <p:spPr>
          <a:xfrm>
            <a:off x="5656304" y="3079705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3329750" y="239683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4565164" y="2402163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3232496" y="3799281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4519379" y="3809995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76" name="Прямая со стрелкой 75"/>
          <p:cNvCxnSpPr/>
          <p:nvPr/>
        </p:nvCxnSpPr>
        <p:spPr>
          <a:xfrm flipV="1">
            <a:off x="2449054" y="2463001"/>
            <a:ext cx="880696" cy="65658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77" name="Прямая со стрелкой 76"/>
          <p:cNvCxnSpPr/>
          <p:nvPr/>
        </p:nvCxnSpPr>
        <p:spPr>
          <a:xfrm>
            <a:off x="3397070" y="2464151"/>
            <a:ext cx="110039" cy="63753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78" name="Прямая со стрелкой 77"/>
          <p:cNvCxnSpPr/>
          <p:nvPr/>
        </p:nvCxnSpPr>
        <p:spPr>
          <a:xfrm flipV="1">
            <a:off x="3528464" y="2469483"/>
            <a:ext cx="1048250" cy="638548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79" name="Прямая со стрелкой 78"/>
          <p:cNvCxnSpPr/>
          <p:nvPr/>
        </p:nvCxnSpPr>
        <p:spPr>
          <a:xfrm flipH="1">
            <a:off x="3299816" y="3180551"/>
            <a:ext cx="207293" cy="63028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80" name="Прямая со стрелкой 79"/>
          <p:cNvCxnSpPr/>
          <p:nvPr/>
        </p:nvCxnSpPr>
        <p:spPr>
          <a:xfrm>
            <a:off x="4604186" y="2481033"/>
            <a:ext cx="201882" cy="596896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81" name="Прямая со стрелкой 80"/>
          <p:cNvCxnSpPr/>
          <p:nvPr/>
        </p:nvCxnSpPr>
        <p:spPr>
          <a:xfrm>
            <a:off x="4644034" y="2464151"/>
            <a:ext cx="1012270" cy="615554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82" name="Прямая со стрелкой 81"/>
          <p:cNvCxnSpPr/>
          <p:nvPr/>
        </p:nvCxnSpPr>
        <p:spPr>
          <a:xfrm>
            <a:off x="3311366" y="3845926"/>
            <a:ext cx="1208013" cy="3504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83" name="Прямая со стрелкой 82"/>
          <p:cNvCxnSpPr>
            <a:endCxn id="71" idx="3"/>
          </p:cNvCxnSpPr>
          <p:nvPr/>
        </p:nvCxnSpPr>
        <p:spPr>
          <a:xfrm flipV="1">
            <a:off x="4604186" y="3147025"/>
            <a:ext cx="1063668" cy="698902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84" name="Поле 115"/>
          <p:cNvSpPr txBox="1"/>
          <p:nvPr/>
        </p:nvSpPr>
        <p:spPr>
          <a:xfrm>
            <a:off x="2064324" y="2887296"/>
            <a:ext cx="475013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А 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85" name="Поле 116"/>
          <p:cNvSpPr txBox="1"/>
          <p:nvPr/>
        </p:nvSpPr>
        <p:spPr>
          <a:xfrm>
            <a:off x="3180569" y="2142950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Б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86" name="Поле 117"/>
          <p:cNvSpPr txBox="1"/>
          <p:nvPr/>
        </p:nvSpPr>
        <p:spPr>
          <a:xfrm>
            <a:off x="4467421" y="2153025"/>
            <a:ext cx="429167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Д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87" name="Поле 118"/>
          <p:cNvSpPr txBox="1"/>
          <p:nvPr/>
        </p:nvSpPr>
        <p:spPr>
          <a:xfrm>
            <a:off x="3455798" y="3247826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В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88" name="Поле 119"/>
          <p:cNvSpPr txBox="1"/>
          <p:nvPr/>
        </p:nvSpPr>
        <p:spPr>
          <a:xfrm>
            <a:off x="4705126" y="3144425"/>
            <a:ext cx="398514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Е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89" name="Поле 120"/>
          <p:cNvSpPr txBox="1"/>
          <p:nvPr/>
        </p:nvSpPr>
        <p:spPr>
          <a:xfrm>
            <a:off x="5815413" y="2985261"/>
            <a:ext cx="506215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З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0" name="Поле 121"/>
          <p:cNvSpPr txBox="1"/>
          <p:nvPr/>
        </p:nvSpPr>
        <p:spPr>
          <a:xfrm>
            <a:off x="3180569" y="3893848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Г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1" name="Поле 122"/>
          <p:cNvSpPr txBox="1"/>
          <p:nvPr/>
        </p:nvSpPr>
        <p:spPr>
          <a:xfrm>
            <a:off x="4471569" y="3897428"/>
            <a:ext cx="508147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Ж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cxnSp>
        <p:nvCxnSpPr>
          <p:cNvPr id="92" name="Прямая со стрелкой 91"/>
          <p:cNvCxnSpPr/>
          <p:nvPr/>
        </p:nvCxnSpPr>
        <p:spPr>
          <a:xfrm>
            <a:off x="3546544" y="3141116"/>
            <a:ext cx="1012270" cy="668879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42" name="Поле 116"/>
          <p:cNvSpPr txBox="1"/>
          <p:nvPr/>
        </p:nvSpPr>
        <p:spPr>
          <a:xfrm>
            <a:off x="3311860" y="2139702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43" name="Поле 118"/>
          <p:cNvSpPr txBox="1"/>
          <p:nvPr/>
        </p:nvSpPr>
        <p:spPr>
          <a:xfrm>
            <a:off x="3563888" y="3247826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2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44" name="Поле 121"/>
          <p:cNvSpPr txBox="1"/>
          <p:nvPr/>
        </p:nvSpPr>
        <p:spPr>
          <a:xfrm>
            <a:off x="3311860" y="3892327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2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45" name="Поле 117"/>
          <p:cNvSpPr txBox="1"/>
          <p:nvPr/>
        </p:nvSpPr>
        <p:spPr>
          <a:xfrm>
            <a:off x="4644008" y="2141363"/>
            <a:ext cx="429167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2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46" name="Поле 119"/>
          <p:cNvSpPr txBox="1"/>
          <p:nvPr/>
        </p:nvSpPr>
        <p:spPr>
          <a:xfrm>
            <a:off x="4824028" y="3141344"/>
            <a:ext cx="398514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4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47" name="Поле 122"/>
          <p:cNvSpPr txBox="1"/>
          <p:nvPr/>
        </p:nvSpPr>
        <p:spPr>
          <a:xfrm>
            <a:off x="4644008" y="3897428"/>
            <a:ext cx="508147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4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48" name="Поле 120"/>
          <p:cNvSpPr txBox="1"/>
          <p:nvPr/>
        </p:nvSpPr>
        <p:spPr>
          <a:xfrm>
            <a:off x="5940152" y="2973116"/>
            <a:ext cx="506215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10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1043608" y="4263938"/>
            <a:ext cx="7792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Возможна </a:t>
            </a:r>
            <a:r>
              <a:rPr lang="ru-RU" sz="1400" dirty="0">
                <a:solidFill>
                  <a:srgbClr val="FF0000"/>
                </a:solidFill>
                <a:latin typeface="+mn-lt"/>
              </a:rPr>
              <a:t>формулировка задания, в котором надо найти количество путей, НЕ проходящих через некоторый город. </a:t>
            </a:r>
            <a:endParaRPr lang="ru-RU" sz="1400" dirty="0" smtClean="0">
              <a:solidFill>
                <a:srgbClr val="FF0000"/>
              </a:solidFill>
              <a:latin typeface="+mn-lt"/>
            </a:endParaRPr>
          </a:p>
          <a:p>
            <a:pPr algn="just"/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Тогда </a:t>
            </a:r>
            <a:r>
              <a:rPr lang="ru-RU" sz="1400" dirty="0">
                <a:solidFill>
                  <a:srgbClr val="FF0000"/>
                </a:solidFill>
                <a:latin typeface="+mn-lt"/>
              </a:rPr>
              <a:t>надо будет сначала вычеркнуть на схеме стрелки путей, </a:t>
            </a:r>
            <a:r>
              <a:rPr lang="ru-RU" sz="1400" u="sng" dirty="0">
                <a:solidFill>
                  <a:srgbClr val="FF0000"/>
                </a:solidFill>
                <a:latin typeface="+mn-lt"/>
              </a:rPr>
              <a:t>ведущих через эту вершину</a:t>
            </a:r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.</a:t>
            </a:r>
            <a:endParaRPr lang="ru-RU" sz="14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6" name="Рисунок 35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40" y="4341861"/>
            <a:ext cx="694968" cy="6036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84291" y="591530"/>
            <a:ext cx="84025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Б – одна входящая стрелка, в начале которой написано 1 (в эту вершину 1 путь).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291" y="807554"/>
            <a:ext cx="79056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В – две входящих стрелки с числами 1, в эту вершину 1 + 1 = 2 пути.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4291" y="1023578"/>
            <a:ext cx="83580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Вершины Г, Д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–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по одной входящей стрелке,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в начале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которых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написано 2 (в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эти вершины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2 пути).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4291" y="1239602"/>
            <a:ext cx="81929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Вершина Е – две входящих стрелки с числами 2 и 2, в эту вершину 2 + 2 = 4 пути.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291" y="1455626"/>
            <a:ext cx="83802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Ж – две входящих стрелки с числами 2 и 2, в эту вершину 2 + 2 = 4 пути.</a:t>
            </a:r>
          </a:p>
        </p:txBody>
      </p:sp>
    </p:spTree>
    <p:extLst>
      <p:ext uri="{BB962C8B-B14F-4D97-AF65-F5344CB8AC3E}">
        <p14:creationId xmlns:p14="http://schemas.microsoft.com/office/powerpoint/2010/main" val="1032240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93" grpId="0"/>
      <p:bldP spid="2" grpId="0"/>
      <p:bldP spid="4" grpId="0"/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9-3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На рисунке – схема дорог, связывающих города А, Б, В, Г, Д, Е, Ж, 3, И, К и Л. По каждой дороге можно двигаться только в одном направлении, указанном стрелкой. Сколько существует различных путей из города А в город Л, проходящих через город 3?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76973" y="3579862"/>
            <a:ext cx="859867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</a:t>
            </a:r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По условию задачи нужно найти только пути, проходящие через город З. </a:t>
            </a:r>
            <a:endParaRPr lang="ru-RU" sz="14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Поэтому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нужно вычеркнуть на схеме те стрелки пути, которые не идут через вершину З.</a:t>
            </a:r>
          </a:p>
        </p:txBody>
      </p:sp>
      <p:grpSp>
        <p:nvGrpSpPr>
          <p:cNvPr id="115" name="Полотно 231"/>
          <p:cNvGrpSpPr/>
          <p:nvPr/>
        </p:nvGrpSpPr>
        <p:grpSpPr>
          <a:xfrm>
            <a:off x="287574" y="1258049"/>
            <a:ext cx="4599940" cy="2249805"/>
            <a:chOff x="0" y="0"/>
            <a:chExt cx="4599940" cy="2249805"/>
          </a:xfrm>
        </p:grpSpPr>
        <p:sp>
          <p:nvSpPr>
            <p:cNvPr id="116" name="Прямоугольник 115"/>
            <p:cNvSpPr/>
            <p:nvPr/>
          </p:nvSpPr>
          <p:spPr>
            <a:xfrm>
              <a:off x="0" y="0"/>
              <a:ext cx="4599940" cy="2249805"/>
            </a:xfrm>
            <a:prstGeom prst="rect">
              <a:avLst/>
            </a:prstGeom>
          </p:spPr>
        </p:sp>
        <p:sp>
          <p:nvSpPr>
            <p:cNvPr id="117" name="Овал 116"/>
            <p:cNvSpPr/>
            <p:nvPr/>
          </p:nvSpPr>
          <p:spPr>
            <a:xfrm>
              <a:off x="317410" y="10873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18" name="Прямая со стрелкой 117"/>
            <p:cNvCxnSpPr>
              <a:stCxn id="117" idx="6"/>
              <a:endCxn id="152" idx="2"/>
            </p:cNvCxnSpPr>
            <p:nvPr/>
          </p:nvCxnSpPr>
          <p:spPr>
            <a:xfrm>
              <a:off x="396280" y="1126761"/>
              <a:ext cx="854179" cy="366599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19" name="Прямая со стрелкой 118"/>
            <p:cNvCxnSpPr/>
            <p:nvPr/>
          </p:nvCxnSpPr>
          <p:spPr>
            <a:xfrm>
              <a:off x="372030" y="1149676"/>
              <a:ext cx="513060" cy="64770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20" name="Овал 119"/>
            <p:cNvSpPr/>
            <p:nvPr/>
          </p:nvSpPr>
          <p:spPr>
            <a:xfrm>
              <a:off x="1250459" y="81528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21" name="Прямая со стрелкой 120"/>
            <p:cNvCxnSpPr>
              <a:stCxn id="152" idx="6"/>
              <a:endCxn id="129" idx="1"/>
            </p:cNvCxnSpPr>
            <p:nvPr/>
          </p:nvCxnSpPr>
          <p:spPr>
            <a:xfrm>
              <a:off x="1329329" y="1493360"/>
              <a:ext cx="590811" cy="297666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22" name="Овал 121"/>
            <p:cNvSpPr/>
            <p:nvPr/>
          </p:nvSpPr>
          <p:spPr>
            <a:xfrm>
              <a:off x="2494490" y="110684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23" name="Прямая со стрелкой 122"/>
            <p:cNvCxnSpPr>
              <a:stCxn id="122" idx="6"/>
              <a:endCxn id="124" idx="2"/>
            </p:cNvCxnSpPr>
            <p:nvPr/>
          </p:nvCxnSpPr>
          <p:spPr>
            <a:xfrm>
              <a:off x="2573360" y="1146276"/>
              <a:ext cx="822983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24" name="Овал 123"/>
            <p:cNvSpPr/>
            <p:nvPr/>
          </p:nvSpPr>
          <p:spPr>
            <a:xfrm>
              <a:off x="3396343" y="110684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8735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19149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3051590" y="3761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873540" y="17858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Овал 128"/>
            <p:cNvSpPr/>
            <p:nvPr/>
          </p:nvSpPr>
          <p:spPr>
            <a:xfrm>
              <a:off x="1908590" y="17794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Овал 129"/>
            <p:cNvSpPr/>
            <p:nvPr/>
          </p:nvSpPr>
          <p:spPr>
            <a:xfrm>
              <a:off x="3032540" y="1760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31" name="Прямая со стрелкой 130"/>
            <p:cNvCxnSpPr/>
            <p:nvPr/>
          </p:nvCxnSpPr>
          <p:spPr>
            <a:xfrm flipV="1">
              <a:off x="384730" y="442296"/>
              <a:ext cx="523320" cy="6565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32" name="Прямая со стрелкой 131"/>
            <p:cNvCxnSpPr>
              <a:stCxn id="120" idx="6"/>
              <a:endCxn id="126" idx="3"/>
            </p:cNvCxnSpPr>
            <p:nvPr/>
          </p:nvCxnSpPr>
          <p:spPr>
            <a:xfrm flipV="1">
              <a:off x="1329329" y="430746"/>
              <a:ext cx="597161" cy="42397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33" name="Прямая со стрелкой 132"/>
            <p:cNvCxnSpPr>
              <a:stCxn id="126" idx="5"/>
              <a:endCxn id="122" idx="1"/>
            </p:cNvCxnSpPr>
            <p:nvPr/>
          </p:nvCxnSpPr>
          <p:spPr>
            <a:xfrm>
              <a:off x="1982260" y="430746"/>
              <a:ext cx="523780" cy="6876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34" name="Прямая со стрелкой 133"/>
            <p:cNvCxnSpPr/>
            <p:nvPr/>
          </p:nvCxnSpPr>
          <p:spPr>
            <a:xfrm>
              <a:off x="952410" y="402861"/>
              <a:ext cx="967910" cy="4503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35" name="Прямая со стрелкой 134"/>
            <p:cNvCxnSpPr/>
            <p:nvPr/>
          </p:nvCxnSpPr>
          <p:spPr>
            <a:xfrm>
              <a:off x="1993810" y="407364"/>
              <a:ext cx="1057780" cy="15882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36" name="Прямая со стрелкой 135"/>
            <p:cNvCxnSpPr>
              <a:stCxn id="117" idx="6"/>
              <a:endCxn id="120" idx="2"/>
            </p:cNvCxnSpPr>
            <p:nvPr/>
          </p:nvCxnSpPr>
          <p:spPr>
            <a:xfrm flipV="1">
              <a:off x="396280" y="854716"/>
              <a:ext cx="854179" cy="2720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37" name="Прямая со стрелкой 136"/>
            <p:cNvCxnSpPr>
              <a:stCxn id="129" idx="7"/>
              <a:endCxn id="122" idx="3"/>
            </p:cNvCxnSpPr>
            <p:nvPr/>
          </p:nvCxnSpPr>
          <p:spPr>
            <a:xfrm flipV="1">
              <a:off x="1975910" y="1174161"/>
              <a:ext cx="530130" cy="61686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38" name="Прямая со стрелкой 137"/>
            <p:cNvCxnSpPr>
              <a:stCxn id="127" idx="5"/>
              <a:endCxn id="124" idx="0"/>
            </p:cNvCxnSpPr>
            <p:nvPr/>
          </p:nvCxnSpPr>
          <p:spPr>
            <a:xfrm>
              <a:off x="3118910" y="443446"/>
              <a:ext cx="316868" cy="66339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39" name="Прямая со стрелкой 138"/>
            <p:cNvCxnSpPr/>
            <p:nvPr/>
          </p:nvCxnSpPr>
          <p:spPr>
            <a:xfrm flipV="1">
              <a:off x="901700" y="1819990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40" name="Прямая со стрелкой 139"/>
            <p:cNvCxnSpPr/>
            <p:nvPr/>
          </p:nvCxnSpPr>
          <p:spPr>
            <a:xfrm flipV="1">
              <a:off x="1996390" y="1799861"/>
              <a:ext cx="1036150" cy="20129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41" name="Прямая со стрелкой 140"/>
            <p:cNvCxnSpPr>
              <a:stCxn id="130" idx="7"/>
              <a:endCxn id="124" idx="3"/>
            </p:cNvCxnSpPr>
            <p:nvPr/>
          </p:nvCxnSpPr>
          <p:spPr>
            <a:xfrm flipV="1">
              <a:off x="3099860" y="1174161"/>
              <a:ext cx="308033" cy="59781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42" name="Поле 220"/>
            <p:cNvSpPr txBox="1"/>
            <p:nvPr/>
          </p:nvSpPr>
          <p:spPr>
            <a:xfrm>
              <a:off x="0" y="866591"/>
              <a:ext cx="47501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А</a:t>
              </a:r>
            </a:p>
          </p:txBody>
        </p:sp>
        <p:sp>
          <p:nvSpPr>
            <p:cNvPr id="143" name="Поле 221"/>
            <p:cNvSpPr txBox="1"/>
            <p:nvPr/>
          </p:nvSpPr>
          <p:spPr>
            <a:xfrm>
              <a:off x="813424" y="86116"/>
              <a:ext cx="39728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Б</a:t>
              </a:r>
            </a:p>
          </p:txBody>
        </p:sp>
        <p:sp>
          <p:nvSpPr>
            <p:cNvPr id="144" name="Поле 222"/>
            <p:cNvSpPr txBox="1"/>
            <p:nvPr/>
          </p:nvSpPr>
          <p:spPr>
            <a:xfrm>
              <a:off x="1845629" y="74240"/>
              <a:ext cx="424467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Е</a:t>
              </a:r>
            </a:p>
          </p:txBody>
        </p:sp>
        <p:sp>
          <p:nvSpPr>
            <p:cNvPr id="145" name="Поле 223"/>
            <p:cNvSpPr txBox="1"/>
            <p:nvPr/>
          </p:nvSpPr>
          <p:spPr>
            <a:xfrm>
              <a:off x="3020614" y="86772"/>
              <a:ext cx="41516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И</a:t>
              </a:r>
            </a:p>
          </p:txBody>
        </p:sp>
        <p:sp>
          <p:nvSpPr>
            <p:cNvPr id="146" name="Поле 224"/>
            <p:cNvSpPr txBox="1"/>
            <p:nvPr/>
          </p:nvSpPr>
          <p:spPr>
            <a:xfrm>
              <a:off x="1317453" y="797467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В</a:t>
              </a:r>
            </a:p>
          </p:txBody>
        </p:sp>
        <p:sp>
          <p:nvSpPr>
            <p:cNvPr id="147" name="Поле 225"/>
            <p:cNvSpPr txBox="1"/>
            <p:nvPr/>
          </p:nvSpPr>
          <p:spPr>
            <a:xfrm>
              <a:off x="2506040" y="1162037"/>
              <a:ext cx="398514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З</a:t>
              </a:r>
            </a:p>
          </p:txBody>
        </p:sp>
        <p:sp>
          <p:nvSpPr>
            <p:cNvPr id="148" name="Поле 226"/>
            <p:cNvSpPr txBox="1"/>
            <p:nvPr/>
          </p:nvSpPr>
          <p:spPr>
            <a:xfrm>
              <a:off x="3555146" y="1006120"/>
              <a:ext cx="506215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Л</a:t>
              </a:r>
            </a:p>
          </p:txBody>
        </p:sp>
        <p:sp>
          <p:nvSpPr>
            <p:cNvPr id="149" name="Поле 227"/>
            <p:cNvSpPr txBox="1"/>
            <p:nvPr/>
          </p:nvSpPr>
          <p:spPr>
            <a:xfrm>
              <a:off x="813424" y="1875346"/>
              <a:ext cx="476470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Д</a:t>
              </a:r>
            </a:p>
          </p:txBody>
        </p:sp>
        <p:sp>
          <p:nvSpPr>
            <p:cNvPr id="150" name="Поле 228"/>
            <p:cNvSpPr txBox="1"/>
            <p:nvPr/>
          </p:nvSpPr>
          <p:spPr>
            <a:xfrm>
              <a:off x="1845630" y="1874092"/>
              <a:ext cx="4938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Ж</a:t>
              </a:r>
            </a:p>
          </p:txBody>
        </p:sp>
        <p:sp>
          <p:nvSpPr>
            <p:cNvPr id="151" name="Поле 229"/>
            <p:cNvSpPr txBox="1"/>
            <p:nvPr/>
          </p:nvSpPr>
          <p:spPr>
            <a:xfrm>
              <a:off x="2971325" y="1859830"/>
              <a:ext cx="42501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К</a:t>
              </a:r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1250459" y="1453925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53" name="Прямая со стрелкой 152"/>
            <p:cNvCxnSpPr>
              <a:endCxn id="120" idx="1"/>
            </p:cNvCxnSpPr>
            <p:nvPr/>
          </p:nvCxnSpPr>
          <p:spPr>
            <a:xfrm>
              <a:off x="940860" y="442296"/>
              <a:ext cx="321149" cy="38453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54" name="Прямая со стрелкой 153"/>
            <p:cNvCxnSpPr>
              <a:stCxn id="120" idx="4"/>
              <a:endCxn id="152" idx="0"/>
            </p:cNvCxnSpPr>
            <p:nvPr/>
          </p:nvCxnSpPr>
          <p:spPr>
            <a:xfrm>
              <a:off x="1289894" y="894151"/>
              <a:ext cx="0" cy="559774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55" name="Прямая со стрелкой 154"/>
            <p:cNvCxnSpPr>
              <a:endCxn id="124" idx="1"/>
            </p:cNvCxnSpPr>
            <p:nvPr/>
          </p:nvCxnSpPr>
          <p:spPr>
            <a:xfrm>
              <a:off x="1996390" y="423246"/>
              <a:ext cx="1411503" cy="6951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56" name="Поле 236"/>
            <p:cNvSpPr txBox="1"/>
            <p:nvPr/>
          </p:nvSpPr>
          <p:spPr>
            <a:xfrm>
              <a:off x="1313892" y="1281452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Г</a:t>
              </a:r>
            </a:p>
          </p:txBody>
        </p:sp>
      </p:grpSp>
      <p:grpSp>
        <p:nvGrpSpPr>
          <p:cNvPr id="157" name="Полотно 277"/>
          <p:cNvGrpSpPr/>
          <p:nvPr/>
        </p:nvGrpSpPr>
        <p:grpSpPr>
          <a:xfrm>
            <a:off x="4544060" y="1258049"/>
            <a:ext cx="4599940" cy="2249805"/>
            <a:chOff x="0" y="0"/>
            <a:chExt cx="4599940" cy="2249805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0" y="0"/>
              <a:ext cx="4599940" cy="2249805"/>
            </a:xfrm>
            <a:prstGeom prst="rect">
              <a:avLst/>
            </a:prstGeom>
          </p:spPr>
        </p:sp>
        <p:sp>
          <p:nvSpPr>
            <p:cNvPr id="159" name="Овал 158"/>
            <p:cNvSpPr/>
            <p:nvPr/>
          </p:nvSpPr>
          <p:spPr>
            <a:xfrm>
              <a:off x="317410" y="10873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60" name="Прямая со стрелкой 159"/>
            <p:cNvCxnSpPr/>
            <p:nvPr/>
          </p:nvCxnSpPr>
          <p:spPr>
            <a:xfrm>
              <a:off x="396280" y="1126761"/>
              <a:ext cx="854179" cy="366599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61" name="Прямая со стрелкой 160"/>
            <p:cNvCxnSpPr/>
            <p:nvPr/>
          </p:nvCxnSpPr>
          <p:spPr>
            <a:xfrm>
              <a:off x="372030" y="1149676"/>
              <a:ext cx="513060" cy="64770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62" name="Овал 161"/>
            <p:cNvSpPr/>
            <p:nvPr/>
          </p:nvSpPr>
          <p:spPr>
            <a:xfrm>
              <a:off x="1250459" y="81528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63" name="Прямая со стрелкой 162"/>
            <p:cNvCxnSpPr/>
            <p:nvPr/>
          </p:nvCxnSpPr>
          <p:spPr>
            <a:xfrm>
              <a:off x="1329329" y="1493360"/>
              <a:ext cx="590811" cy="297666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64" name="Овал 163"/>
            <p:cNvSpPr/>
            <p:nvPr/>
          </p:nvSpPr>
          <p:spPr>
            <a:xfrm>
              <a:off x="2494490" y="110684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65" name="Прямая со стрелкой 164"/>
            <p:cNvCxnSpPr/>
            <p:nvPr/>
          </p:nvCxnSpPr>
          <p:spPr>
            <a:xfrm>
              <a:off x="2573360" y="1146276"/>
              <a:ext cx="822983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66" name="Овал 165"/>
            <p:cNvSpPr/>
            <p:nvPr/>
          </p:nvSpPr>
          <p:spPr>
            <a:xfrm>
              <a:off x="3396343" y="1106841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Овал 166"/>
            <p:cNvSpPr/>
            <p:nvPr/>
          </p:nvSpPr>
          <p:spPr>
            <a:xfrm>
              <a:off x="8735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Овал 167"/>
            <p:cNvSpPr/>
            <p:nvPr/>
          </p:nvSpPr>
          <p:spPr>
            <a:xfrm>
              <a:off x="1914940" y="363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Овал 168"/>
            <p:cNvSpPr/>
            <p:nvPr/>
          </p:nvSpPr>
          <p:spPr>
            <a:xfrm>
              <a:off x="3051590" y="3761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Овал 169"/>
            <p:cNvSpPr/>
            <p:nvPr/>
          </p:nvSpPr>
          <p:spPr>
            <a:xfrm>
              <a:off x="873540" y="17858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Овал 170"/>
            <p:cNvSpPr/>
            <p:nvPr/>
          </p:nvSpPr>
          <p:spPr>
            <a:xfrm>
              <a:off x="1908590" y="177947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Овал 171"/>
            <p:cNvSpPr/>
            <p:nvPr/>
          </p:nvSpPr>
          <p:spPr>
            <a:xfrm>
              <a:off x="3032540" y="1760426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73" name="Прямая со стрелкой 172"/>
            <p:cNvCxnSpPr/>
            <p:nvPr/>
          </p:nvCxnSpPr>
          <p:spPr>
            <a:xfrm flipV="1">
              <a:off x="384730" y="442296"/>
              <a:ext cx="523320" cy="65658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74" name="Прямая со стрелкой 173"/>
            <p:cNvCxnSpPr/>
            <p:nvPr/>
          </p:nvCxnSpPr>
          <p:spPr>
            <a:xfrm flipV="1">
              <a:off x="1329329" y="430746"/>
              <a:ext cx="597161" cy="42397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75" name="Прямая со стрелкой 174"/>
            <p:cNvCxnSpPr/>
            <p:nvPr/>
          </p:nvCxnSpPr>
          <p:spPr>
            <a:xfrm>
              <a:off x="1982260" y="430746"/>
              <a:ext cx="523780" cy="6876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76" name="Прямая со стрелкой 175"/>
            <p:cNvCxnSpPr/>
            <p:nvPr/>
          </p:nvCxnSpPr>
          <p:spPr>
            <a:xfrm>
              <a:off x="952410" y="402861"/>
              <a:ext cx="967910" cy="4503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77" name="Прямая со стрелкой 176"/>
            <p:cNvCxnSpPr/>
            <p:nvPr/>
          </p:nvCxnSpPr>
          <p:spPr>
            <a:xfrm>
              <a:off x="1993810" y="407364"/>
              <a:ext cx="1057780" cy="15882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78" name="Прямая со стрелкой 177"/>
            <p:cNvCxnSpPr/>
            <p:nvPr/>
          </p:nvCxnSpPr>
          <p:spPr>
            <a:xfrm flipV="1">
              <a:off x="396280" y="854716"/>
              <a:ext cx="854179" cy="2720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79" name="Прямая со стрелкой 178"/>
            <p:cNvCxnSpPr/>
            <p:nvPr/>
          </p:nvCxnSpPr>
          <p:spPr>
            <a:xfrm flipV="1">
              <a:off x="1975910" y="1174161"/>
              <a:ext cx="530130" cy="61686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80" name="Прямая со стрелкой 179"/>
            <p:cNvCxnSpPr>
              <a:stCxn id="169" idx="5"/>
              <a:endCxn id="166" idx="0"/>
            </p:cNvCxnSpPr>
            <p:nvPr/>
          </p:nvCxnSpPr>
          <p:spPr>
            <a:xfrm>
              <a:off x="3118910" y="443446"/>
              <a:ext cx="316868" cy="66339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81" name="Прямая со стрелкой 180"/>
            <p:cNvCxnSpPr/>
            <p:nvPr/>
          </p:nvCxnSpPr>
          <p:spPr>
            <a:xfrm flipV="1">
              <a:off x="901700" y="1819990"/>
              <a:ext cx="1012270" cy="11550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82" name="Прямая со стрелкой 181"/>
            <p:cNvCxnSpPr/>
            <p:nvPr/>
          </p:nvCxnSpPr>
          <p:spPr>
            <a:xfrm flipV="1">
              <a:off x="1996390" y="1799861"/>
              <a:ext cx="1036150" cy="20129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83" name="Прямая со стрелкой 182"/>
            <p:cNvCxnSpPr/>
            <p:nvPr/>
          </p:nvCxnSpPr>
          <p:spPr>
            <a:xfrm flipV="1">
              <a:off x="3099860" y="1174161"/>
              <a:ext cx="308033" cy="59781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84" name="Поле 262"/>
            <p:cNvSpPr txBox="1"/>
            <p:nvPr/>
          </p:nvSpPr>
          <p:spPr>
            <a:xfrm>
              <a:off x="0" y="866591"/>
              <a:ext cx="47501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А</a:t>
              </a:r>
            </a:p>
          </p:txBody>
        </p:sp>
        <p:sp>
          <p:nvSpPr>
            <p:cNvPr id="185" name="Поле 263"/>
            <p:cNvSpPr txBox="1"/>
            <p:nvPr/>
          </p:nvSpPr>
          <p:spPr>
            <a:xfrm>
              <a:off x="813424" y="86116"/>
              <a:ext cx="39728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Б</a:t>
              </a:r>
            </a:p>
          </p:txBody>
        </p:sp>
        <p:sp>
          <p:nvSpPr>
            <p:cNvPr id="186" name="Поле 264"/>
            <p:cNvSpPr txBox="1"/>
            <p:nvPr/>
          </p:nvSpPr>
          <p:spPr>
            <a:xfrm>
              <a:off x="1845629" y="74240"/>
              <a:ext cx="424467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Е</a:t>
              </a:r>
            </a:p>
          </p:txBody>
        </p:sp>
        <p:sp>
          <p:nvSpPr>
            <p:cNvPr id="187" name="Поле 265"/>
            <p:cNvSpPr txBox="1"/>
            <p:nvPr/>
          </p:nvSpPr>
          <p:spPr>
            <a:xfrm>
              <a:off x="3020614" y="86772"/>
              <a:ext cx="415163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И</a:t>
              </a:r>
            </a:p>
          </p:txBody>
        </p:sp>
        <p:sp>
          <p:nvSpPr>
            <p:cNvPr id="188" name="Поле 266"/>
            <p:cNvSpPr txBox="1"/>
            <p:nvPr/>
          </p:nvSpPr>
          <p:spPr>
            <a:xfrm>
              <a:off x="1317453" y="797467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В</a:t>
              </a:r>
            </a:p>
          </p:txBody>
        </p:sp>
        <p:sp>
          <p:nvSpPr>
            <p:cNvPr id="189" name="Поле 267"/>
            <p:cNvSpPr txBox="1"/>
            <p:nvPr/>
          </p:nvSpPr>
          <p:spPr>
            <a:xfrm>
              <a:off x="2506040" y="1162037"/>
              <a:ext cx="398514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З</a:t>
              </a:r>
            </a:p>
          </p:txBody>
        </p:sp>
        <p:sp>
          <p:nvSpPr>
            <p:cNvPr id="190" name="Поле 268"/>
            <p:cNvSpPr txBox="1"/>
            <p:nvPr/>
          </p:nvSpPr>
          <p:spPr>
            <a:xfrm>
              <a:off x="3555146" y="1006120"/>
              <a:ext cx="506215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Л</a:t>
              </a:r>
            </a:p>
          </p:txBody>
        </p:sp>
        <p:sp>
          <p:nvSpPr>
            <p:cNvPr id="191" name="Поле 269"/>
            <p:cNvSpPr txBox="1"/>
            <p:nvPr/>
          </p:nvSpPr>
          <p:spPr>
            <a:xfrm>
              <a:off x="813424" y="1875346"/>
              <a:ext cx="476470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Д</a:t>
              </a:r>
            </a:p>
          </p:txBody>
        </p:sp>
        <p:sp>
          <p:nvSpPr>
            <p:cNvPr id="192" name="Поле 270"/>
            <p:cNvSpPr txBox="1"/>
            <p:nvPr/>
          </p:nvSpPr>
          <p:spPr>
            <a:xfrm>
              <a:off x="1845630" y="1874092"/>
              <a:ext cx="4938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Ж</a:t>
              </a:r>
            </a:p>
          </p:txBody>
        </p:sp>
        <p:sp>
          <p:nvSpPr>
            <p:cNvPr id="193" name="Поле 271"/>
            <p:cNvSpPr txBox="1"/>
            <p:nvPr/>
          </p:nvSpPr>
          <p:spPr>
            <a:xfrm>
              <a:off x="2971325" y="1859830"/>
              <a:ext cx="425018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К</a:t>
              </a:r>
            </a:p>
          </p:txBody>
        </p:sp>
        <p:sp>
          <p:nvSpPr>
            <p:cNvPr id="194" name="Овал 193"/>
            <p:cNvSpPr/>
            <p:nvPr/>
          </p:nvSpPr>
          <p:spPr>
            <a:xfrm>
              <a:off x="1250459" y="1453925"/>
              <a:ext cx="78870" cy="7887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95" name="Прямая со стрелкой 194"/>
            <p:cNvCxnSpPr/>
            <p:nvPr/>
          </p:nvCxnSpPr>
          <p:spPr>
            <a:xfrm>
              <a:off x="940860" y="442296"/>
              <a:ext cx="321149" cy="38453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96" name="Прямая со стрелкой 195"/>
            <p:cNvCxnSpPr/>
            <p:nvPr/>
          </p:nvCxnSpPr>
          <p:spPr>
            <a:xfrm>
              <a:off x="1289894" y="894151"/>
              <a:ext cx="0" cy="559774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cxnSp>
          <p:nvCxnSpPr>
            <p:cNvPr id="197" name="Прямая со стрелкой 196"/>
            <p:cNvCxnSpPr/>
            <p:nvPr/>
          </p:nvCxnSpPr>
          <p:spPr>
            <a:xfrm>
              <a:off x="1996390" y="423246"/>
              <a:ext cx="1411503" cy="695145"/>
            </a:xfrm>
            <a:prstGeom prst="straightConnector1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stealth" w="med" len="lg"/>
            </a:ln>
            <a:effectLst/>
          </p:spPr>
        </p:cxnSp>
        <p:sp>
          <p:nvSpPr>
            <p:cNvPr id="198" name="Поле 276"/>
            <p:cNvSpPr txBox="1"/>
            <p:nvPr/>
          </p:nvSpPr>
          <p:spPr>
            <a:xfrm>
              <a:off x="1313892" y="1281452"/>
              <a:ext cx="496109" cy="257129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rPr>
                <a:t>Г</a:t>
              </a:r>
            </a:p>
          </p:txBody>
        </p:sp>
        <p:cxnSp>
          <p:nvCxnSpPr>
            <p:cNvPr id="199" name="Прямая соединительная линия 198"/>
            <p:cNvCxnSpPr/>
            <p:nvPr/>
          </p:nvCxnSpPr>
          <p:spPr>
            <a:xfrm>
              <a:off x="2506040" y="337963"/>
              <a:ext cx="0" cy="172675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00" name="Прямая соединительная линия 199"/>
            <p:cNvCxnSpPr/>
            <p:nvPr/>
          </p:nvCxnSpPr>
          <p:spPr>
            <a:xfrm>
              <a:off x="2612918" y="337307"/>
              <a:ext cx="0" cy="172675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2464476" y="1717910"/>
              <a:ext cx="0" cy="172675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02" name="Прямая соединительная линия 201"/>
            <p:cNvCxnSpPr/>
            <p:nvPr/>
          </p:nvCxnSpPr>
          <p:spPr>
            <a:xfrm>
              <a:off x="2579644" y="1717910"/>
              <a:ext cx="0" cy="172675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03" name="Прямая соединительная линия 202"/>
            <p:cNvCxnSpPr/>
            <p:nvPr/>
          </p:nvCxnSpPr>
          <p:spPr>
            <a:xfrm flipH="1">
              <a:off x="2589166" y="647004"/>
              <a:ext cx="91764" cy="186091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04" name="Прямая соединительная линия 203"/>
            <p:cNvCxnSpPr/>
            <p:nvPr/>
          </p:nvCxnSpPr>
          <p:spPr>
            <a:xfrm flipH="1">
              <a:off x="2680930" y="680500"/>
              <a:ext cx="91764" cy="186091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05" name="Прямая соединительная линия 204"/>
            <p:cNvCxnSpPr/>
            <p:nvPr/>
          </p:nvCxnSpPr>
          <p:spPr>
            <a:xfrm flipH="1">
              <a:off x="3111736" y="579667"/>
              <a:ext cx="179562" cy="100833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06" name="Прямая соединительная линия 205"/>
            <p:cNvCxnSpPr/>
            <p:nvPr/>
          </p:nvCxnSpPr>
          <p:spPr>
            <a:xfrm flipH="1">
              <a:off x="3171113" y="670660"/>
              <a:ext cx="179562" cy="100833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07" name="Прямая соединительная линия 206"/>
            <p:cNvCxnSpPr/>
            <p:nvPr/>
          </p:nvCxnSpPr>
          <p:spPr>
            <a:xfrm flipH="1" flipV="1">
              <a:off x="3171113" y="1419166"/>
              <a:ext cx="179562" cy="74194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208" name="Прямая соединительная линия 207"/>
            <p:cNvCxnSpPr/>
            <p:nvPr/>
          </p:nvCxnSpPr>
          <p:spPr>
            <a:xfrm flipH="1" flipV="1">
              <a:off x="3126681" y="1493360"/>
              <a:ext cx="179562" cy="74194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072586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9-3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6561" y="4494119"/>
            <a:ext cx="11128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7.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291" y="1851670"/>
            <a:ext cx="8531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Вершина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Л – одна входящая стрелка, в начале которой написано 7 (всего 7 путей).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311499" y="2244314"/>
            <a:ext cx="4599940" cy="2249805"/>
          </a:xfrm>
          <a:prstGeom prst="rect">
            <a:avLst/>
          </a:prstGeom>
        </p:spPr>
      </p:sp>
      <p:sp>
        <p:nvSpPr>
          <p:cNvPr id="38" name="Овал 37"/>
          <p:cNvSpPr/>
          <p:nvPr/>
        </p:nvSpPr>
        <p:spPr>
          <a:xfrm>
            <a:off x="2628909" y="3331640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2707779" y="3371075"/>
            <a:ext cx="854179" cy="366599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40" name="Прямая со стрелкой 39"/>
          <p:cNvCxnSpPr/>
          <p:nvPr/>
        </p:nvCxnSpPr>
        <p:spPr>
          <a:xfrm>
            <a:off x="2683529" y="3393990"/>
            <a:ext cx="513060" cy="64770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41" name="Овал 40"/>
          <p:cNvSpPr/>
          <p:nvPr/>
        </p:nvSpPr>
        <p:spPr>
          <a:xfrm>
            <a:off x="3561958" y="3059595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3640828" y="3737674"/>
            <a:ext cx="590811" cy="297666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43" name="Овал 42"/>
          <p:cNvSpPr/>
          <p:nvPr/>
        </p:nvSpPr>
        <p:spPr>
          <a:xfrm>
            <a:off x="4805989" y="3351155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4884859" y="3390590"/>
            <a:ext cx="822983" cy="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45" name="Овал 44"/>
          <p:cNvSpPr/>
          <p:nvPr/>
        </p:nvSpPr>
        <p:spPr>
          <a:xfrm>
            <a:off x="5707842" y="3351155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3185039" y="2607740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4226439" y="2607740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5363089" y="2620440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3185039" y="4030140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4220089" y="4023790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5344039" y="4004740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flipV="1">
            <a:off x="2696229" y="2686610"/>
            <a:ext cx="523320" cy="65658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53" name="Прямая со стрелкой 52"/>
          <p:cNvCxnSpPr/>
          <p:nvPr/>
        </p:nvCxnSpPr>
        <p:spPr>
          <a:xfrm flipV="1">
            <a:off x="3640828" y="2675060"/>
            <a:ext cx="597161" cy="42397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54" name="Прямая со стрелкой 53"/>
          <p:cNvCxnSpPr/>
          <p:nvPr/>
        </p:nvCxnSpPr>
        <p:spPr>
          <a:xfrm>
            <a:off x="4293759" y="2675060"/>
            <a:ext cx="523780" cy="68764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55" name="Прямая со стрелкой 54"/>
          <p:cNvCxnSpPr/>
          <p:nvPr/>
        </p:nvCxnSpPr>
        <p:spPr>
          <a:xfrm>
            <a:off x="3263909" y="2647175"/>
            <a:ext cx="967910" cy="4503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56" name="Прямая со стрелкой 55"/>
          <p:cNvCxnSpPr/>
          <p:nvPr/>
        </p:nvCxnSpPr>
        <p:spPr>
          <a:xfrm flipV="1">
            <a:off x="2707779" y="3099030"/>
            <a:ext cx="854179" cy="27204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57" name="Прямая со стрелкой 56"/>
          <p:cNvCxnSpPr/>
          <p:nvPr/>
        </p:nvCxnSpPr>
        <p:spPr>
          <a:xfrm flipV="1">
            <a:off x="4287409" y="3418475"/>
            <a:ext cx="530130" cy="61686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58" name="Прямая со стрелкой 57"/>
          <p:cNvCxnSpPr/>
          <p:nvPr/>
        </p:nvCxnSpPr>
        <p:spPr>
          <a:xfrm flipV="1">
            <a:off x="3213199" y="4064304"/>
            <a:ext cx="1012270" cy="1155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59" name="Поле 303"/>
          <p:cNvSpPr txBox="1"/>
          <p:nvPr/>
        </p:nvSpPr>
        <p:spPr>
          <a:xfrm>
            <a:off x="2311499" y="3110905"/>
            <a:ext cx="475013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А 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0" name="Поле 304"/>
          <p:cNvSpPr txBox="1"/>
          <p:nvPr/>
        </p:nvSpPr>
        <p:spPr>
          <a:xfrm>
            <a:off x="3124923" y="2330430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Б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61" name="Поле 305"/>
          <p:cNvSpPr txBox="1"/>
          <p:nvPr/>
        </p:nvSpPr>
        <p:spPr>
          <a:xfrm>
            <a:off x="4157128" y="2318554"/>
            <a:ext cx="424467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Е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62" name="Поле 306"/>
          <p:cNvSpPr txBox="1"/>
          <p:nvPr/>
        </p:nvSpPr>
        <p:spPr>
          <a:xfrm>
            <a:off x="5332113" y="2331086"/>
            <a:ext cx="494482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И</a:t>
            </a:r>
          </a:p>
        </p:txBody>
      </p:sp>
      <p:sp>
        <p:nvSpPr>
          <p:cNvPr id="94" name="Поле 307"/>
          <p:cNvSpPr txBox="1"/>
          <p:nvPr/>
        </p:nvSpPr>
        <p:spPr>
          <a:xfrm>
            <a:off x="3628952" y="3041781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В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5" name="Поле 308"/>
          <p:cNvSpPr txBox="1"/>
          <p:nvPr/>
        </p:nvSpPr>
        <p:spPr>
          <a:xfrm>
            <a:off x="4817539" y="3406351"/>
            <a:ext cx="398514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З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6" name="Поле 309"/>
          <p:cNvSpPr txBox="1"/>
          <p:nvPr/>
        </p:nvSpPr>
        <p:spPr>
          <a:xfrm>
            <a:off x="5866645" y="3250434"/>
            <a:ext cx="506215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Л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7" name="Поле 310"/>
          <p:cNvSpPr txBox="1"/>
          <p:nvPr/>
        </p:nvSpPr>
        <p:spPr>
          <a:xfrm>
            <a:off x="3124923" y="4119660"/>
            <a:ext cx="476470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Д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8" name="Поле 311"/>
          <p:cNvSpPr txBox="1"/>
          <p:nvPr/>
        </p:nvSpPr>
        <p:spPr>
          <a:xfrm>
            <a:off x="4157129" y="4118406"/>
            <a:ext cx="4938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Ж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99" name="Поле 312"/>
          <p:cNvSpPr txBox="1"/>
          <p:nvPr/>
        </p:nvSpPr>
        <p:spPr>
          <a:xfrm>
            <a:off x="5282824" y="4104144"/>
            <a:ext cx="42501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К</a:t>
            </a:r>
          </a:p>
        </p:txBody>
      </p:sp>
      <p:sp>
        <p:nvSpPr>
          <p:cNvPr id="100" name="Овал 99"/>
          <p:cNvSpPr/>
          <p:nvPr/>
        </p:nvSpPr>
        <p:spPr>
          <a:xfrm>
            <a:off x="3561958" y="3698239"/>
            <a:ext cx="78870" cy="78870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01" name="Прямая со стрелкой 100"/>
          <p:cNvCxnSpPr/>
          <p:nvPr/>
        </p:nvCxnSpPr>
        <p:spPr>
          <a:xfrm>
            <a:off x="3252359" y="2686610"/>
            <a:ext cx="321149" cy="38453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cxnSp>
        <p:nvCxnSpPr>
          <p:cNvPr id="102" name="Прямая со стрелкой 101"/>
          <p:cNvCxnSpPr/>
          <p:nvPr/>
        </p:nvCxnSpPr>
        <p:spPr>
          <a:xfrm>
            <a:off x="3601393" y="3138465"/>
            <a:ext cx="0" cy="559774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stealth" w="med" len="lg"/>
          </a:ln>
          <a:effectLst/>
        </p:spPr>
      </p:cxnSp>
      <p:sp>
        <p:nvSpPr>
          <p:cNvPr id="103" name="Поле 317"/>
          <p:cNvSpPr txBox="1"/>
          <p:nvPr/>
        </p:nvSpPr>
        <p:spPr>
          <a:xfrm>
            <a:off x="3625391" y="3507854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Г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6561" y="555526"/>
            <a:ext cx="87415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Вершины Б, Д – одна входящая стрелка, в начале которой написано 1 (в эту вершину 1 путь).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6561" y="771550"/>
            <a:ext cx="80795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В – две входящих стрелки с числами 1, в эту вершину 1 + 1 = 2 пути.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6561" y="987574"/>
            <a:ext cx="83780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Г – две входящих стрелки с числами 1 и 2, в эту вершину 1 + 2 = 3 пути.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6561" y="1203598"/>
            <a:ext cx="82018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Е – две входящих стрелки с числами 1 и 2, в эту вершину 1 + 2 = 3 пути.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6561" y="1419622"/>
            <a:ext cx="82891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Вершина Ж – две входящих стрелки с числами 3 и 1, в эту вершину 3 + 1 = 4 пути.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291" y="1635646"/>
            <a:ext cx="78611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99"/>
                </a:solidFill>
                <a:latin typeface="Calibri"/>
              </a:rPr>
              <a:t>Вершина З – две входящих стрелки с числами 3 и 4, всего 3 + 4 = 7 путей.</a:t>
            </a:r>
          </a:p>
        </p:txBody>
      </p:sp>
      <p:sp>
        <p:nvSpPr>
          <p:cNvPr id="63" name="Поле 304"/>
          <p:cNvSpPr txBox="1"/>
          <p:nvPr/>
        </p:nvSpPr>
        <p:spPr>
          <a:xfrm>
            <a:off x="3274612" y="2319722"/>
            <a:ext cx="397288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4" name="Поле 305"/>
          <p:cNvSpPr txBox="1"/>
          <p:nvPr/>
        </p:nvSpPr>
        <p:spPr>
          <a:xfrm>
            <a:off x="4283968" y="2318553"/>
            <a:ext cx="424467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3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5" name="Поле 307"/>
          <p:cNvSpPr txBox="1"/>
          <p:nvPr/>
        </p:nvSpPr>
        <p:spPr>
          <a:xfrm>
            <a:off x="3743908" y="3039802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2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6" name="Поле 317"/>
          <p:cNvSpPr txBox="1"/>
          <p:nvPr/>
        </p:nvSpPr>
        <p:spPr>
          <a:xfrm>
            <a:off x="3743908" y="3507854"/>
            <a:ext cx="4961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3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7" name="Поле 310"/>
          <p:cNvSpPr txBox="1"/>
          <p:nvPr/>
        </p:nvSpPr>
        <p:spPr>
          <a:xfrm>
            <a:off x="3311860" y="4119922"/>
            <a:ext cx="476470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1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8" name="Поле 311"/>
          <p:cNvSpPr txBox="1"/>
          <p:nvPr/>
        </p:nvSpPr>
        <p:spPr>
          <a:xfrm>
            <a:off x="4355976" y="4109010"/>
            <a:ext cx="493809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4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69" name="Поле 308"/>
          <p:cNvSpPr txBox="1"/>
          <p:nvPr/>
        </p:nvSpPr>
        <p:spPr>
          <a:xfrm>
            <a:off x="4932040" y="3396319"/>
            <a:ext cx="398514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7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  <p:sp>
        <p:nvSpPr>
          <p:cNvPr id="70" name="Поле 309"/>
          <p:cNvSpPr txBox="1"/>
          <p:nvPr/>
        </p:nvSpPr>
        <p:spPr>
          <a:xfrm>
            <a:off x="6046005" y="3250434"/>
            <a:ext cx="506215" cy="25712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(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7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97422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2" grpId="0"/>
      <p:bldP spid="4" grpId="0"/>
      <p:bldP spid="5" grpId="0"/>
      <p:bldP spid="6" grpId="0"/>
      <p:bldP spid="8" grpId="0"/>
      <p:bldP spid="9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7744</TotalTime>
  <Words>1494</Words>
  <Application>Microsoft Office PowerPoint</Application>
  <PresentationFormat>Экран (16:9)</PresentationFormat>
  <Paragraphs>295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Питон</vt:lpstr>
      <vt:lpstr>ОГЭ по информатике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399</cp:revision>
  <dcterms:created xsi:type="dcterms:W3CDTF">2010-02-14T19:37:55Z</dcterms:created>
  <dcterms:modified xsi:type="dcterms:W3CDTF">2022-07-12T19:17:34Z</dcterms:modified>
</cp:coreProperties>
</file>